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0" r:id="rId2"/>
  </p:sldMasterIdLst>
  <p:notesMasterIdLst>
    <p:notesMasterId r:id="rId26"/>
  </p:notesMasterIdLst>
  <p:sldIdLst>
    <p:sldId id="260" r:id="rId3"/>
    <p:sldId id="317" r:id="rId4"/>
    <p:sldId id="335" r:id="rId5"/>
    <p:sldId id="318" r:id="rId6"/>
    <p:sldId id="261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290" r:id="rId15"/>
    <p:sldId id="291" r:id="rId16"/>
    <p:sldId id="326" r:id="rId17"/>
    <p:sldId id="327" r:id="rId18"/>
    <p:sldId id="328" r:id="rId19"/>
    <p:sldId id="329" r:id="rId20"/>
    <p:sldId id="337" r:id="rId21"/>
    <p:sldId id="336" r:id="rId22"/>
    <p:sldId id="331" r:id="rId23"/>
    <p:sldId id="332" r:id="rId24"/>
    <p:sldId id="333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65328" autoAdjust="0"/>
  </p:normalViewPr>
  <p:slideViewPr>
    <p:cSldViewPr showGuides="1">
      <p:cViewPr varScale="1">
        <p:scale>
          <a:sx n="70" d="100"/>
          <a:sy n="70" d="100"/>
        </p:scale>
        <p:origin x="7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3FE30-77F6-4F4E-B561-36A17E7AFF45}" type="doc">
      <dgm:prSet loTypeId="urn:microsoft.com/office/officeart/2008/layout/VerticalCircle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55625B0-3A47-44D7-BBA0-39475BBA5779}">
      <dgm:prSet phldrT="[Testo]" custT="1"/>
      <dgm:spPr/>
      <dgm:t>
        <a:bodyPr/>
        <a:lstStyle/>
        <a:p>
          <a:pPr algn="l">
            <a:lnSpc>
              <a:spcPct val="150000"/>
            </a:lnSpc>
          </a:pPr>
          <a:r>
            <a:rPr lang="it-IT" sz="2600" b="0" dirty="0" smtClean="0"/>
            <a:t>Nel caso in cui sia presente nelle fonti della descrizione l’indicazione </a:t>
          </a:r>
          <a:r>
            <a:rPr lang="it-IT" sz="2600" b="0" dirty="0" smtClean="0">
              <a:solidFill>
                <a:srgbClr val="FF0000"/>
              </a:solidFill>
            </a:rPr>
            <a:t>“Stampato in proprio”</a:t>
          </a:r>
          <a:r>
            <a:rPr lang="it-IT" sz="2600" b="0" dirty="0" smtClean="0"/>
            <a:t>, </a:t>
          </a:r>
          <a:r>
            <a:rPr lang="it-IT" sz="2600" b="0" dirty="0" smtClean="0">
              <a:solidFill>
                <a:srgbClr val="FF0000"/>
              </a:solidFill>
            </a:rPr>
            <a:t>“a spese dell’autore”</a:t>
          </a:r>
          <a:r>
            <a:rPr lang="it-IT" sz="2600" b="0" dirty="0" smtClean="0"/>
            <a:t>, o locuzione analoga, la si riporta nel campo.</a:t>
          </a:r>
        </a:p>
      </dgm:t>
    </dgm:pt>
    <dgm:pt modelId="{A9203FA6-CDCA-4DC3-B379-C275E3A4AED7}" type="parTrans" cxnId="{3EA4E19E-01E4-4CA4-A9F3-08F50BF5BBA6}">
      <dgm:prSet/>
      <dgm:spPr/>
      <dgm:t>
        <a:bodyPr/>
        <a:lstStyle/>
        <a:p>
          <a:endParaRPr lang="it-IT"/>
        </a:p>
      </dgm:t>
    </dgm:pt>
    <dgm:pt modelId="{BBD4FD20-21D6-4F8C-8205-20B5AE5E36CC}" type="sibTrans" cxnId="{3EA4E19E-01E4-4CA4-A9F3-08F50BF5BBA6}">
      <dgm:prSet/>
      <dgm:spPr/>
      <dgm:t>
        <a:bodyPr/>
        <a:lstStyle/>
        <a:p>
          <a:endParaRPr lang="it-IT"/>
        </a:p>
      </dgm:t>
    </dgm:pt>
    <dgm:pt modelId="{9FAB3F98-8457-4108-AE0A-14B8C09A35B4}" type="pres">
      <dgm:prSet presAssocID="{F343FE30-77F6-4F4E-B561-36A17E7AFF45}" presName="Name0" presStyleCnt="0">
        <dgm:presLayoutVars>
          <dgm:dir/>
        </dgm:presLayoutVars>
      </dgm:prSet>
      <dgm:spPr/>
      <dgm:t>
        <a:bodyPr/>
        <a:lstStyle/>
        <a:p>
          <a:endParaRPr lang="it-IT"/>
        </a:p>
      </dgm:t>
    </dgm:pt>
    <dgm:pt modelId="{759D8874-46E3-423C-9864-0BC506D98F60}" type="pres">
      <dgm:prSet presAssocID="{A55625B0-3A47-44D7-BBA0-39475BBA5779}" presName="noChildren" presStyleCnt="0"/>
      <dgm:spPr/>
    </dgm:pt>
    <dgm:pt modelId="{586FC853-7CC7-4407-9632-88ACEA1337EA}" type="pres">
      <dgm:prSet presAssocID="{A55625B0-3A47-44D7-BBA0-39475BBA5779}" presName="gap" presStyleCnt="0"/>
      <dgm:spPr/>
    </dgm:pt>
    <dgm:pt modelId="{52505B6C-DC3E-40F7-907A-5041153B93F4}" type="pres">
      <dgm:prSet presAssocID="{A55625B0-3A47-44D7-BBA0-39475BBA5779}" presName="medCircle2" presStyleLbl="vennNode1" presStyleIdx="0" presStyleCnt="1" custLinFactNeighborX="-15531" custLinFactNeighborY="-80620"/>
      <dgm:spPr>
        <a:solidFill>
          <a:srgbClr val="92D050">
            <a:alpha val="50000"/>
          </a:srgbClr>
        </a:solidFill>
      </dgm:spPr>
      <dgm:t>
        <a:bodyPr/>
        <a:lstStyle/>
        <a:p>
          <a:endParaRPr lang="it-IT"/>
        </a:p>
      </dgm:t>
    </dgm:pt>
    <dgm:pt modelId="{B75151C5-B1E8-4FE4-90DB-485D539C2679}" type="pres">
      <dgm:prSet presAssocID="{A55625B0-3A47-44D7-BBA0-39475BBA5779}" presName="txLvlOnly1" presStyleLbl="revTx" presStyleIdx="0" presStyleCnt="1" custScaleX="105739" custScaleY="194108" custLinFactNeighborX="-2007" custLinFactNeighborY="-27743"/>
      <dgm:spPr/>
      <dgm:t>
        <a:bodyPr/>
        <a:lstStyle/>
        <a:p>
          <a:endParaRPr lang="it-IT"/>
        </a:p>
      </dgm:t>
    </dgm:pt>
  </dgm:ptLst>
  <dgm:cxnLst>
    <dgm:cxn modelId="{70BA6AF3-D2A0-422D-ADF9-0F774DED420D}" type="presOf" srcId="{A55625B0-3A47-44D7-BBA0-39475BBA5779}" destId="{B75151C5-B1E8-4FE4-90DB-485D539C2679}" srcOrd="0" destOrd="0" presId="urn:microsoft.com/office/officeart/2008/layout/VerticalCircleList"/>
    <dgm:cxn modelId="{3EA4E19E-01E4-4CA4-A9F3-08F50BF5BBA6}" srcId="{F343FE30-77F6-4F4E-B561-36A17E7AFF45}" destId="{A55625B0-3A47-44D7-BBA0-39475BBA5779}" srcOrd="0" destOrd="0" parTransId="{A9203FA6-CDCA-4DC3-B379-C275E3A4AED7}" sibTransId="{BBD4FD20-21D6-4F8C-8205-20B5AE5E36CC}"/>
    <dgm:cxn modelId="{5AD0351E-34EE-474B-8366-AA8C3CE4DA61}" type="presOf" srcId="{F343FE30-77F6-4F4E-B561-36A17E7AFF45}" destId="{9FAB3F98-8457-4108-AE0A-14B8C09A35B4}" srcOrd="0" destOrd="0" presId="urn:microsoft.com/office/officeart/2008/layout/VerticalCircleList"/>
    <dgm:cxn modelId="{CF9AB5A7-9D34-4D84-82BE-735D03D97890}" type="presParOf" srcId="{9FAB3F98-8457-4108-AE0A-14B8C09A35B4}" destId="{759D8874-46E3-423C-9864-0BC506D98F60}" srcOrd="0" destOrd="0" presId="urn:microsoft.com/office/officeart/2008/layout/VerticalCircleList"/>
    <dgm:cxn modelId="{06798ED5-D1D4-43C7-83F7-C3F659EBD736}" type="presParOf" srcId="{759D8874-46E3-423C-9864-0BC506D98F60}" destId="{586FC853-7CC7-4407-9632-88ACEA1337EA}" srcOrd="0" destOrd="0" presId="urn:microsoft.com/office/officeart/2008/layout/VerticalCircleList"/>
    <dgm:cxn modelId="{75D2499C-9C63-4F8D-BABA-8620E5BE5E34}" type="presParOf" srcId="{759D8874-46E3-423C-9864-0BC506D98F60}" destId="{52505B6C-DC3E-40F7-907A-5041153B93F4}" srcOrd="1" destOrd="0" presId="urn:microsoft.com/office/officeart/2008/layout/VerticalCircleList"/>
    <dgm:cxn modelId="{03CBB839-7D2E-40C5-9D0F-0A70FCA13136}" type="presParOf" srcId="{759D8874-46E3-423C-9864-0BC506D98F60}" destId="{B75151C5-B1E8-4FE4-90DB-485D539C2679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43FE30-77F6-4F4E-B561-36A17E7AFF45}" type="doc">
      <dgm:prSet loTypeId="urn:microsoft.com/office/officeart/2008/layout/VerticalCircle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55625B0-3A47-44D7-BBA0-39475BBA5779}">
      <dgm:prSet phldrT="[Testo]"/>
      <dgm:spPr>
        <a:xfrm>
          <a:off x="859436" y="457010"/>
          <a:ext cx="6016052" cy="112758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it-IT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Se il luogo di pubblicazione appare in più lingue, si riporta nella lingua del testo.</a:t>
          </a:r>
        </a:p>
      </dgm:t>
    </dgm:pt>
    <dgm:pt modelId="{A9203FA6-CDCA-4DC3-B379-C275E3A4AED7}" type="parTrans" cxnId="{3EA4E19E-01E4-4CA4-A9F3-08F50BF5BBA6}">
      <dgm:prSet/>
      <dgm:spPr/>
      <dgm:t>
        <a:bodyPr/>
        <a:lstStyle/>
        <a:p>
          <a:endParaRPr lang="it-IT"/>
        </a:p>
      </dgm:t>
    </dgm:pt>
    <dgm:pt modelId="{BBD4FD20-21D6-4F8C-8205-20B5AE5E36CC}" type="sibTrans" cxnId="{3EA4E19E-01E4-4CA4-A9F3-08F50BF5BBA6}">
      <dgm:prSet/>
      <dgm:spPr/>
      <dgm:t>
        <a:bodyPr/>
        <a:lstStyle/>
        <a:p>
          <a:endParaRPr lang="it-IT"/>
        </a:p>
      </dgm:t>
    </dgm:pt>
    <dgm:pt modelId="{9E56F0E2-E871-49D3-AC41-DF8D6F48A067}">
      <dgm:prSet/>
      <dgm:spPr>
        <a:xfrm>
          <a:off x="859436" y="2446084"/>
          <a:ext cx="6016052" cy="112758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it-IT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Se il luogo e il testo appaiono in più lingue, e nessuna è presentata con maggiore evidenza, si riporta la prima. </a:t>
          </a:r>
          <a:endParaRPr lang="it-IT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7685DF5C-9DC5-4B63-83ED-F7D3D6E11FCF}" type="parTrans" cxnId="{2ACEC548-2FE4-4DA5-A75D-524F991BDEE8}">
      <dgm:prSet/>
      <dgm:spPr/>
      <dgm:t>
        <a:bodyPr/>
        <a:lstStyle/>
        <a:p>
          <a:endParaRPr lang="it-IT"/>
        </a:p>
      </dgm:t>
    </dgm:pt>
    <dgm:pt modelId="{D96C5600-AC1C-449C-87E2-3735C272F5CC}" type="sibTrans" cxnId="{2ACEC548-2FE4-4DA5-A75D-524F991BDEE8}">
      <dgm:prSet/>
      <dgm:spPr/>
      <dgm:t>
        <a:bodyPr/>
        <a:lstStyle/>
        <a:p>
          <a:endParaRPr lang="it-IT"/>
        </a:p>
      </dgm:t>
    </dgm:pt>
    <dgm:pt modelId="{9FAB3F98-8457-4108-AE0A-14B8C09A35B4}" type="pres">
      <dgm:prSet presAssocID="{F343FE30-77F6-4F4E-B561-36A17E7AFF45}" presName="Name0" presStyleCnt="0">
        <dgm:presLayoutVars>
          <dgm:dir/>
        </dgm:presLayoutVars>
      </dgm:prSet>
      <dgm:spPr/>
      <dgm:t>
        <a:bodyPr/>
        <a:lstStyle/>
        <a:p>
          <a:endParaRPr lang="it-IT"/>
        </a:p>
      </dgm:t>
    </dgm:pt>
    <dgm:pt modelId="{759D8874-46E3-423C-9864-0BC506D98F60}" type="pres">
      <dgm:prSet presAssocID="{A55625B0-3A47-44D7-BBA0-39475BBA5779}" presName="noChildren" presStyleCnt="0"/>
      <dgm:spPr/>
    </dgm:pt>
    <dgm:pt modelId="{586FC853-7CC7-4407-9632-88ACEA1337EA}" type="pres">
      <dgm:prSet presAssocID="{A55625B0-3A47-44D7-BBA0-39475BBA5779}" presName="gap" presStyleCnt="0"/>
      <dgm:spPr/>
    </dgm:pt>
    <dgm:pt modelId="{52505B6C-DC3E-40F7-907A-5041153B93F4}" type="pres">
      <dgm:prSet presAssocID="{A55625B0-3A47-44D7-BBA0-39475BBA5779}" presName="medCircle2" presStyleLbl="vennNode1" presStyleIdx="0" presStyleCnt="2" custLinFactNeighborX="2362" custLinFactNeighborY="-44090"/>
      <dgm:spPr>
        <a:xfrm>
          <a:off x="322279" y="306163"/>
          <a:ext cx="1127580" cy="1127580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B75151C5-B1E8-4FE4-90DB-485D539C2679}" type="pres">
      <dgm:prSet presAssocID="{A55625B0-3A47-44D7-BBA0-39475BBA5779}" presName="txLvlOnly1" presStyleLbl="revTx" presStyleIdx="0" presStyleCnt="2" custLinFactNeighborY="-30712"/>
      <dgm:spPr/>
      <dgm:t>
        <a:bodyPr/>
        <a:lstStyle/>
        <a:p>
          <a:endParaRPr lang="it-IT"/>
        </a:p>
      </dgm:t>
    </dgm:pt>
    <dgm:pt modelId="{48EC1CFE-1CB2-4C2F-9C96-81AAF0BE4E49}" type="pres">
      <dgm:prSet presAssocID="{9E56F0E2-E871-49D3-AC41-DF8D6F48A067}" presName="noChildren" presStyleCnt="0"/>
      <dgm:spPr/>
    </dgm:pt>
    <dgm:pt modelId="{1617C88B-D883-42D4-BF2B-6D77BF26DB7F}" type="pres">
      <dgm:prSet presAssocID="{9E56F0E2-E871-49D3-AC41-DF8D6F48A067}" presName="gap" presStyleCnt="0"/>
      <dgm:spPr/>
    </dgm:pt>
    <dgm:pt modelId="{2B32EB94-CB9C-47E3-B8BA-81D4CFE52844}" type="pres">
      <dgm:prSet presAssocID="{9E56F0E2-E871-49D3-AC41-DF8D6F48A067}" presName="medCircle2" presStyleLbl="vennNode1" presStyleIdx="1" presStyleCnt="2" custLinFactNeighborX="-675" custLinFactNeighborY="19148"/>
      <dgm:spPr>
        <a:xfrm>
          <a:off x="295646" y="2333676"/>
          <a:ext cx="1127580" cy="1127580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8CB887E2-2915-4140-A1DC-F2B65877B7B3}" type="pres">
      <dgm:prSet presAssocID="{9E56F0E2-E871-49D3-AC41-DF8D6F48A067}" presName="txLvlOnly1" presStyleLbl="revTx" presStyleIdx="1" presStyleCnt="2" custLinFactNeighborX="77" custLinFactNeighborY="34898"/>
      <dgm:spPr/>
      <dgm:t>
        <a:bodyPr/>
        <a:lstStyle/>
        <a:p>
          <a:endParaRPr lang="it-IT"/>
        </a:p>
      </dgm:t>
    </dgm:pt>
  </dgm:ptLst>
  <dgm:cxnLst>
    <dgm:cxn modelId="{2ACEC548-2FE4-4DA5-A75D-524F991BDEE8}" srcId="{F343FE30-77F6-4F4E-B561-36A17E7AFF45}" destId="{9E56F0E2-E871-49D3-AC41-DF8D6F48A067}" srcOrd="1" destOrd="0" parTransId="{7685DF5C-9DC5-4B63-83ED-F7D3D6E11FCF}" sibTransId="{D96C5600-AC1C-449C-87E2-3735C272F5CC}"/>
    <dgm:cxn modelId="{62324874-4246-4F7F-94D1-721E8FF6FE09}" type="presOf" srcId="{A55625B0-3A47-44D7-BBA0-39475BBA5779}" destId="{B75151C5-B1E8-4FE4-90DB-485D539C2679}" srcOrd="0" destOrd="0" presId="urn:microsoft.com/office/officeart/2008/layout/VerticalCircleList"/>
    <dgm:cxn modelId="{242CD013-C493-48C2-90B0-19C97317789F}" type="presOf" srcId="{9E56F0E2-E871-49D3-AC41-DF8D6F48A067}" destId="{8CB887E2-2915-4140-A1DC-F2B65877B7B3}" srcOrd="0" destOrd="0" presId="urn:microsoft.com/office/officeart/2008/layout/VerticalCircleList"/>
    <dgm:cxn modelId="{3EA4E19E-01E4-4CA4-A9F3-08F50BF5BBA6}" srcId="{F343FE30-77F6-4F4E-B561-36A17E7AFF45}" destId="{A55625B0-3A47-44D7-BBA0-39475BBA5779}" srcOrd="0" destOrd="0" parTransId="{A9203FA6-CDCA-4DC3-B379-C275E3A4AED7}" sibTransId="{BBD4FD20-21D6-4F8C-8205-20B5AE5E36CC}"/>
    <dgm:cxn modelId="{49C42575-D93F-4B08-9743-427C1F330E07}" type="presOf" srcId="{F343FE30-77F6-4F4E-B561-36A17E7AFF45}" destId="{9FAB3F98-8457-4108-AE0A-14B8C09A35B4}" srcOrd="0" destOrd="0" presId="urn:microsoft.com/office/officeart/2008/layout/VerticalCircleList"/>
    <dgm:cxn modelId="{5D613721-D074-442B-A80E-41B7A9AD62EC}" type="presParOf" srcId="{9FAB3F98-8457-4108-AE0A-14B8C09A35B4}" destId="{759D8874-46E3-423C-9864-0BC506D98F60}" srcOrd="0" destOrd="0" presId="urn:microsoft.com/office/officeart/2008/layout/VerticalCircleList"/>
    <dgm:cxn modelId="{AF13ED63-616B-419D-82D6-B39325F9CC51}" type="presParOf" srcId="{759D8874-46E3-423C-9864-0BC506D98F60}" destId="{586FC853-7CC7-4407-9632-88ACEA1337EA}" srcOrd="0" destOrd="0" presId="urn:microsoft.com/office/officeart/2008/layout/VerticalCircleList"/>
    <dgm:cxn modelId="{B88ACFE1-236A-466C-83CB-070F7987BF97}" type="presParOf" srcId="{759D8874-46E3-423C-9864-0BC506D98F60}" destId="{52505B6C-DC3E-40F7-907A-5041153B93F4}" srcOrd="1" destOrd="0" presId="urn:microsoft.com/office/officeart/2008/layout/VerticalCircleList"/>
    <dgm:cxn modelId="{72FF70D3-20E6-4134-AD5D-F536CF3F4C35}" type="presParOf" srcId="{759D8874-46E3-423C-9864-0BC506D98F60}" destId="{B75151C5-B1E8-4FE4-90DB-485D539C2679}" srcOrd="2" destOrd="0" presId="urn:microsoft.com/office/officeart/2008/layout/VerticalCircleList"/>
    <dgm:cxn modelId="{C3901F77-3393-4423-B549-5EA1E0B0A0C0}" type="presParOf" srcId="{9FAB3F98-8457-4108-AE0A-14B8C09A35B4}" destId="{48EC1CFE-1CB2-4C2F-9C96-81AAF0BE4E49}" srcOrd="1" destOrd="0" presId="urn:microsoft.com/office/officeart/2008/layout/VerticalCircleList"/>
    <dgm:cxn modelId="{848C31F2-6753-4C77-9C78-83538F6B2A31}" type="presParOf" srcId="{48EC1CFE-1CB2-4C2F-9C96-81AAF0BE4E49}" destId="{1617C88B-D883-42D4-BF2B-6D77BF26DB7F}" srcOrd="0" destOrd="0" presId="urn:microsoft.com/office/officeart/2008/layout/VerticalCircleList"/>
    <dgm:cxn modelId="{4B12E318-2FEE-4F67-B9B5-ECD83AABFCCA}" type="presParOf" srcId="{48EC1CFE-1CB2-4C2F-9C96-81AAF0BE4E49}" destId="{2B32EB94-CB9C-47E3-B8BA-81D4CFE52844}" srcOrd="1" destOrd="0" presId="urn:microsoft.com/office/officeart/2008/layout/VerticalCircleList"/>
    <dgm:cxn modelId="{8F927EA7-3F99-4216-A0DA-C7FFD2DB2161}" type="presParOf" srcId="{48EC1CFE-1CB2-4C2F-9C96-81AAF0BE4E49}" destId="{8CB887E2-2915-4140-A1DC-F2B65877B7B3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43FE30-77F6-4F4E-B561-36A17E7AFF45}" type="doc">
      <dgm:prSet loTypeId="urn:microsoft.com/office/officeart/2008/layout/VerticalCircle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55625B0-3A47-44D7-BBA0-39475BBA5779}">
      <dgm:prSet phldrT="[Testo]" custT="1"/>
      <dgm:spPr>
        <a:xfrm>
          <a:off x="693351" y="344531"/>
          <a:ext cx="6993841" cy="474270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l">
            <a:lnSpc>
              <a:spcPct val="150000"/>
            </a:lnSpc>
          </a:pP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Quando il nome del luogo è dato da un </a:t>
          </a:r>
          <a:r>
            <a:rPr lang="it-IT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comune</a:t>
          </a: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, si riporta l’indicazione della provincia tra parentesi tonde, quando è necessaria per disambiguare il nome: </a:t>
          </a:r>
        </a:p>
        <a:p>
          <a:pPr algn="l">
            <a:lnSpc>
              <a:spcPct val="90000"/>
            </a:lnSpc>
          </a:pPr>
          <a:endParaRPr lang="it-IT" sz="20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  <a:p>
          <a:pPr algn="ctr">
            <a:lnSpc>
              <a:spcPct val="90000"/>
            </a:lnSpc>
          </a:pPr>
          <a:r>
            <a:rPr lang="it-IT" sz="2000" b="1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Es.: </a:t>
          </a:r>
          <a:r>
            <a:rPr lang="it-IT" sz="2000" b="0" dirty="0" smtClean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Castro (Bergamo)</a:t>
          </a:r>
        </a:p>
        <a:p>
          <a:pPr algn="ctr">
            <a:lnSpc>
              <a:spcPct val="90000"/>
            </a:lnSpc>
          </a:pPr>
          <a:r>
            <a:rPr lang="it-IT" sz="2000" b="0" dirty="0" smtClean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Castro (Lecce)</a:t>
          </a:r>
        </a:p>
        <a:p>
          <a:pPr algn="ctr">
            <a:lnSpc>
              <a:spcPct val="90000"/>
            </a:lnSpc>
          </a:pPr>
          <a:endParaRPr lang="it-IT" sz="2000" b="0" dirty="0" smtClean="0">
            <a:solidFill>
              <a:sysClr val="windowText" lastClr="000000"/>
            </a:solidFill>
            <a:latin typeface="Trebuchet MS" panose="020B0603020202020204"/>
            <a:ea typeface="+mn-ea"/>
            <a:cs typeface="+mn-cs"/>
          </a:endParaRPr>
        </a:p>
        <a:p>
          <a:pPr algn="ctr">
            <a:lnSpc>
              <a:spcPct val="150000"/>
            </a:lnSpc>
          </a:pP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Per le altre località l’indicazione di un ambito più vasto si riporta o si aggiunge, tra parentesi tonda, nei casi di omonimia: </a:t>
          </a:r>
        </a:p>
        <a:p>
          <a:pPr algn="ctr">
            <a:lnSpc>
              <a:spcPct val="90000"/>
            </a:lnSpc>
          </a:pPr>
          <a:r>
            <a:rPr lang="en-US" sz="2000" b="1" dirty="0" err="1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Es</a:t>
          </a:r>
          <a:r>
            <a:rPr lang="en-US" sz="2000" b="1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.:</a:t>
          </a:r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Freiburg (Germania)</a:t>
          </a:r>
        </a:p>
      </dgm:t>
    </dgm:pt>
    <dgm:pt modelId="{A9203FA6-CDCA-4DC3-B379-C275E3A4AED7}" type="parTrans" cxnId="{3EA4E19E-01E4-4CA4-A9F3-08F50BF5BBA6}">
      <dgm:prSet/>
      <dgm:spPr/>
      <dgm:t>
        <a:bodyPr/>
        <a:lstStyle/>
        <a:p>
          <a:endParaRPr lang="it-IT"/>
        </a:p>
      </dgm:t>
    </dgm:pt>
    <dgm:pt modelId="{BBD4FD20-21D6-4F8C-8205-20B5AE5E36CC}" type="sibTrans" cxnId="{3EA4E19E-01E4-4CA4-A9F3-08F50BF5BBA6}">
      <dgm:prSet/>
      <dgm:spPr/>
      <dgm:t>
        <a:bodyPr/>
        <a:lstStyle/>
        <a:p>
          <a:endParaRPr lang="it-IT"/>
        </a:p>
      </dgm:t>
    </dgm:pt>
    <dgm:pt modelId="{9FAB3F98-8457-4108-AE0A-14B8C09A35B4}" type="pres">
      <dgm:prSet presAssocID="{F343FE30-77F6-4F4E-B561-36A17E7AFF45}" presName="Name0" presStyleCnt="0">
        <dgm:presLayoutVars>
          <dgm:dir/>
        </dgm:presLayoutVars>
      </dgm:prSet>
      <dgm:spPr/>
      <dgm:t>
        <a:bodyPr/>
        <a:lstStyle/>
        <a:p>
          <a:endParaRPr lang="it-IT"/>
        </a:p>
      </dgm:t>
    </dgm:pt>
    <dgm:pt modelId="{759D8874-46E3-423C-9864-0BC506D98F60}" type="pres">
      <dgm:prSet presAssocID="{A55625B0-3A47-44D7-BBA0-39475BBA5779}" presName="noChildren" presStyleCnt="0"/>
      <dgm:spPr/>
    </dgm:pt>
    <dgm:pt modelId="{586FC853-7CC7-4407-9632-88ACEA1337EA}" type="pres">
      <dgm:prSet presAssocID="{A55625B0-3A47-44D7-BBA0-39475BBA5779}" presName="gap" presStyleCnt="0"/>
      <dgm:spPr/>
    </dgm:pt>
    <dgm:pt modelId="{52505B6C-DC3E-40F7-907A-5041153B93F4}" type="pres">
      <dgm:prSet presAssocID="{A55625B0-3A47-44D7-BBA0-39475BBA5779}" presName="medCircle2" presStyleLbl="vennNode1" presStyleIdx="0" presStyleCnt="1" custLinFactY="-55933" custLinFactNeighborX="-20641" custLinFactNeighborY="-100000"/>
      <dgm:spPr>
        <a:xfrm>
          <a:off x="69289" y="69444"/>
          <a:ext cx="1229467" cy="1229467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B75151C5-B1E8-4FE4-90DB-485D539C2679}" type="pres">
      <dgm:prSet presAssocID="{A55625B0-3A47-44D7-BBA0-39475BBA5779}" presName="txLvlOnly1" presStyleLbl="revTx" presStyleIdx="0" presStyleCnt="1" custScaleX="106619" custScaleY="385753" custLinFactNeighborX="-417" custLinFactNeighborY="9318"/>
      <dgm:spPr/>
      <dgm:t>
        <a:bodyPr/>
        <a:lstStyle/>
        <a:p>
          <a:endParaRPr lang="it-IT"/>
        </a:p>
      </dgm:t>
    </dgm:pt>
  </dgm:ptLst>
  <dgm:cxnLst>
    <dgm:cxn modelId="{A486BD4B-AB7D-41AF-B938-321996AC09E7}" type="presOf" srcId="{F343FE30-77F6-4F4E-B561-36A17E7AFF45}" destId="{9FAB3F98-8457-4108-AE0A-14B8C09A35B4}" srcOrd="0" destOrd="0" presId="urn:microsoft.com/office/officeart/2008/layout/VerticalCircleList"/>
    <dgm:cxn modelId="{C7B1A350-D325-478B-8EBE-87852AC2BF32}" type="presOf" srcId="{A55625B0-3A47-44D7-BBA0-39475BBA5779}" destId="{B75151C5-B1E8-4FE4-90DB-485D539C2679}" srcOrd="0" destOrd="0" presId="urn:microsoft.com/office/officeart/2008/layout/VerticalCircleList"/>
    <dgm:cxn modelId="{3EA4E19E-01E4-4CA4-A9F3-08F50BF5BBA6}" srcId="{F343FE30-77F6-4F4E-B561-36A17E7AFF45}" destId="{A55625B0-3A47-44D7-BBA0-39475BBA5779}" srcOrd="0" destOrd="0" parTransId="{A9203FA6-CDCA-4DC3-B379-C275E3A4AED7}" sibTransId="{BBD4FD20-21D6-4F8C-8205-20B5AE5E36CC}"/>
    <dgm:cxn modelId="{551A58D7-51AA-441C-8F1B-93149087F77F}" type="presParOf" srcId="{9FAB3F98-8457-4108-AE0A-14B8C09A35B4}" destId="{759D8874-46E3-423C-9864-0BC506D98F60}" srcOrd="0" destOrd="0" presId="urn:microsoft.com/office/officeart/2008/layout/VerticalCircleList"/>
    <dgm:cxn modelId="{DDF80FEE-9FAE-4421-96A0-8F9BCD2710EA}" type="presParOf" srcId="{759D8874-46E3-423C-9864-0BC506D98F60}" destId="{586FC853-7CC7-4407-9632-88ACEA1337EA}" srcOrd="0" destOrd="0" presId="urn:microsoft.com/office/officeart/2008/layout/VerticalCircleList"/>
    <dgm:cxn modelId="{14740E66-C5A2-4DC3-9712-24C920F8DF21}" type="presParOf" srcId="{759D8874-46E3-423C-9864-0BC506D98F60}" destId="{52505B6C-DC3E-40F7-907A-5041153B93F4}" srcOrd="1" destOrd="0" presId="urn:microsoft.com/office/officeart/2008/layout/VerticalCircleList"/>
    <dgm:cxn modelId="{775D9F96-D357-4F26-AD91-663F561913B8}" type="presParOf" srcId="{759D8874-46E3-423C-9864-0BC506D98F60}" destId="{B75151C5-B1E8-4FE4-90DB-485D539C2679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43FE30-77F6-4F4E-B561-36A17E7AFF45}" type="doc">
      <dgm:prSet loTypeId="urn:microsoft.com/office/officeart/2008/layout/VerticalCircle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55625B0-3A47-44D7-BBA0-39475BBA5779}">
      <dgm:prSet phldrT="[Testo]" custT="1"/>
      <dgm:spPr>
        <a:xfrm>
          <a:off x="649635" y="0"/>
          <a:ext cx="6784185" cy="465753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l">
            <a:lnSpc>
              <a:spcPct val="150000"/>
            </a:lnSpc>
          </a:pPr>
          <a:endParaRPr lang="it-IT" sz="18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  <a:p>
          <a:pPr algn="l">
            <a:lnSpc>
              <a:spcPct val="150000"/>
            </a:lnSpc>
          </a:pPr>
          <a:r>
            <a:rPr lang="it-IT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Sono previste nuove note di descrizione che verranno inserite nella casistica del manuale</a:t>
          </a:r>
        </a:p>
        <a:p>
          <a:pPr algn="ctr">
            <a:lnSpc>
              <a:spcPct val="100000"/>
            </a:lnSpc>
          </a:pPr>
          <a:r>
            <a:rPr lang="it-IT" sz="1800" b="1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Es.:</a:t>
          </a:r>
          <a:r>
            <a:rPr lang="it-IT" sz="1800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 </a:t>
          </a:r>
        </a:p>
        <a:p>
          <a:pPr algn="ctr">
            <a:lnSpc>
              <a:spcPct val="100000"/>
            </a:lnSpc>
          </a:pPr>
          <a:r>
            <a:rPr lang="it-IT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- Cambiamento da periodico a collana o viceversa; </a:t>
          </a:r>
        </a:p>
        <a:p>
          <a:pPr algn="ctr">
            <a:lnSpc>
              <a:spcPct val="90000"/>
            </a:lnSpc>
          </a:pPr>
          <a:endParaRPr lang="it-IT" sz="18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  <a:p>
          <a:pPr algn="ctr">
            <a:lnSpc>
              <a:spcPct val="90000"/>
            </a:lnSpc>
          </a:pPr>
          <a:r>
            <a:rPr lang="it-IT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- Indicazione di una periodicità dichiarata non corrispondente a quella effettiva</a:t>
          </a:r>
        </a:p>
        <a:p>
          <a:pPr algn="ctr">
            <a:lnSpc>
              <a:spcPct val="150000"/>
            </a:lnSpc>
          </a:pPr>
          <a:r>
            <a:rPr lang="it-IT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- Accesso al full text previa registrazione gratuita nel sito della rivista</a:t>
          </a:r>
        </a:p>
        <a:p>
          <a:pPr algn="just">
            <a:lnSpc>
              <a:spcPct val="150000"/>
            </a:lnSpc>
          </a:pPr>
          <a:r>
            <a:rPr lang="it-IT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Le note, ovviamente, non dovranno essere in contraddizione con i principi su cui si basa il catalogo. </a:t>
          </a:r>
        </a:p>
        <a:p>
          <a:pPr algn="ctr">
            <a:lnSpc>
              <a:spcPct val="150000"/>
            </a:lnSpc>
          </a:pPr>
          <a:endParaRPr lang="it-IT" sz="18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gm:t>
    </dgm:pt>
    <dgm:pt modelId="{A9203FA6-CDCA-4DC3-B379-C275E3A4AED7}" type="parTrans" cxnId="{3EA4E19E-01E4-4CA4-A9F3-08F50BF5BBA6}">
      <dgm:prSet/>
      <dgm:spPr/>
      <dgm:t>
        <a:bodyPr/>
        <a:lstStyle/>
        <a:p>
          <a:endParaRPr lang="it-IT"/>
        </a:p>
      </dgm:t>
    </dgm:pt>
    <dgm:pt modelId="{BBD4FD20-21D6-4F8C-8205-20B5AE5E36CC}" type="sibTrans" cxnId="{3EA4E19E-01E4-4CA4-A9F3-08F50BF5BBA6}">
      <dgm:prSet/>
      <dgm:spPr/>
      <dgm:t>
        <a:bodyPr/>
        <a:lstStyle/>
        <a:p>
          <a:endParaRPr lang="it-IT"/>
        </a:p>
      </dgm:t>
    </dgm:pt>
    <dgm:pt modelId="{9FAB3F98-8457-4108-AE0A-14B8C09A35B4}" type="pres">
      <dgm:prSet presAssocID="{F343FE30-77F6-4F4E-B561-36A17E7AFF45}" presName="Name0" presStyleCnt="0">
        <dgm:presLayoutVars>
          <dgm:dir/>
        </dgm:presLayoutVars>
      </dgm:prSet>
      <dgm:spPr/>
      <dgm:t>
        <a:bodyPr/>
        <a:lstStyle/>
        <a:p>
          <a:endParaRPr lang="it-IT"/>
        </a:p>
      </dgm:t>
    </dgm:pt>
    <dgm:pt modelId="{759D8874-46E3-423C-9864-0BC506D98F60}" type="pres">
      <dgm:prSet presAssocID="{A55625B0-3A47-44D7-BBA0-39475BBA5779}" presName="noChildren" presStyleCnt="0"/>
      <dgm:spPr/>
    </dgm:pt>
    <dgm:pt modelId="{586FC853-7CC7-4407-9632-88ACEA1337EA}" type="pres">
      <dgm:prSet presAssocID="{A55625B0-3A47-44D7-BBA0-39475BBA5779}" presName="gap" presStyleCnt="0"/>
      <dgm:spPr/>
    </dgm:pt>
    <dgm:pt modelId="{52505B6C-DC3E-40F7-907A-5041153B93F4}" type="pres">
      <dgm:prSet presAssocID="{A55625B0-3A47-44D7-BBA0-39475BBA5779}" presName="medCircle2" presStyleLbl="vennNode1" presStyleIdx="0" presStyleCnt="1" custLinFactY="-36681" custLinFactNeighborX="-58645" custLinFactNeighborY="-100000"/>
      <dgm:spPr>
        <a:xfrm>
          <a:off x="144159" y="450420"/>
          <a:ext cx="1177655" cy="1177655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B75151C5-B1E8-4FE4-90DB-485D539C2679}" type="pres">
      <dgm:prSet presAssocID="{A55625B0-3A47-44D7-BBA0-39475BBA5779}" presName="txLvlOnly1" presStyleLbl="revTx" presStyleIdx="0" presStyleCnt="1" custAng="0" custScaleX="112281" custScaleY="323105" custLinFactNeighborX="-694" custLinFactNeighborY="-1351"/>
      <dgm:spPr/>
      <dgm:t>
        <a:bodyPr/>
        <a:lstStyle/>
        <a:p>
          <a:endParaRPr lang="it-IT"/>
        </a:p>
      </dgm:t>
    </dgm:pt>
  </dgm:ptLst>
  <dgm:cxnLst>
    <dgm:cxn modelId="{E047F38C-712E-4264-9DBB-158EC86A14F6}" type="presOf" srcId="{F343FE30-77F6-4F4E-B561-36A17E7AFF45}" destId="{9FAB3F98-8457-4108-AE0A-14B8C09A35B4}" srcOrd="0" destOrd="0" presId="urn:microsoft.com/office/officeart/2008/layout/VerticalCircleList"/>
    <dgm:cxn modelId="{DD3F8BB7-0D53-4DA2-A450-6013A30F77A8}" type="presOf" srcId="{A55625B0-3A47-44D7-BBA0-39475BBA5779}" destId="{B75151C5-B1E8-4FE4-90DB-485D539C2679}" srcOrd="0" destOrd="0" presId="urn:microsoft.com/office/officeart/2008/layout/VerticalCircleList"/>
    <dgm:cxn modelId="{3EA4E19E-01E4-4CA4-A9F3-08F50BF5BBA6}" srcId="{F343FE30-77F6-4F4E-B561-36A17E7AFF45}" destId="{A55625B0-3A47-44D7-BBA0-39475BBA5779}" srcOrd="0" destOrd="0" parTransId="{A9203FA6-CDCA-4DC3-B379-C275E3A4AED7}" sibTransId="{BBD4FD20-21D6-4F8C-8205-20B5AE5E36CC}"/>
    <dgm:cxn modelId="{1CA5D74E-7F2C-4319-AA3C-7373407D4AC2}" type="presParOf" srcId="{9FAB3F98-8457-4108-AE0A-14B8C09A35B4}" destId="{759D8874-46E3-423C-9864-0BC506D98F60}" srcOrd="0" destOrd="0" presId="urn:microsoft.com/office/officeart/2008/layout/VerticalCircleList"/>
    <dgm:cxn modelId="{834EDF6F-59D9-49DB-9665-AB2E6E1E5327}" type="presParOf" srcId="{759D8874-46E3-423C-9864-0BC506D98F60}" destId="{586FC853-7CC7-4407-9632-88ACEA1337EA}" srcOrd="0" destOrd="0" presId="urn:microsoft.com/office/officeart/2008/layout/VerticalCircleList"/>
    <dgm:cxn modelId="{E871C67C-4D72-4478-9598-EF756D14C184}" type="presParOf" srcId="{759D8874-46E3-423C-9864-0BC506D98F60}" destId="{52505B6C-DC3E-40F7-907A-5041153B93F4}" srcOrd="1" destOrd="0" presId="urn:microsoft.com/office/officeart/2008/layout/VerticalCircleList"/>
    <dgm:cxn modelId="{2ECC92D6-8062-4646-A2DD-7384434C3957}" type="presParOf" srcId="{759D8874-46E3-423C-9864-0BC506D98F60}" destId="{B75151C5-B1E8-4FE4-90DB-485D539C2679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43FE30-77F6-4F4E-B561-36A17E7AFF45}" type="doc">
      <dgm:prSet loTypeId="urn:microsoft.com/office/officeart/2008/layout/VerticalCircle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55625B0-3A47-44D7-BBA0-39475BBA5779}">
      <dgm:prSet phldrT="[Testo]" custT="1"/>
      <dgm:spPr>
        <a:xfrm>
          <a:off x="985610" y="196815"/>
          <a:ext cx="6872404" cy="1288084"/>
        </a:xfrm>
        <a:noFill/>
        <a:ln>
          <a:noFill/>
        </a:ln>
        <a:effectLst/>
      </dgm:spPr>
      <dgm:t>
        <a:bodyPr/>
        <a:lstStyle/>
        <a:p>
          <a:pPr>
            <a:lnSpc>
              <a:spcPct val="150000"/>
            </a:lnSpc>
          </a:pP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Quando una pubblicazione fa riferimento </a:t>
          </a:r>
          <a:r>
            <a:rPr lang="it-IT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a due paesi diversi in tempi diversi</a:t>
          </a: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, si indica il paese di pubblicazione </a:t>
          </a:r>
          <a:r>
            <a:rPr lang="it-IT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ultimo o più recente;</a:t>
          </a: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 </a:t>
          </a:r>
        </a:p>
      </dgm:t>
    </dgm:pt>
    <dgm:pt modelId="{A9203FA6-CDCA-4DC3-B379-C275E3A4AED7}" type="parTrans" cxnId="{3EA4E19E-01E4-4CA4-A9F3-08F50BF5BBA6}">
      <dgm:prSet/>
      <dgm:spPr/>
      <dgm:t>
        <a:bodyPr/>
        <a:lstStyle/>
        <a:p>
          <a:endParaRPr lang="it-IT"/>
        </a:p>
      </dgm:t>
    </dgm:pt>
    <dgm:pt modelId="{BBD4FD20-21D6-4F8C-8205-20B5AE5E36CC}" type="sibTrans" cxnId="{3EA4E19E-01E4-4CA4-A9F3-08F50BF5BBA6}">
      <dgm:prSet/>
      <dgm:spPr/>
      <dgm:t>
        <a:bodyPr/>
        <a:lstStyle/>
        <a:p>
          <a:endParaRPr lang="it-IT"/>
        </a:p>
      </dgm:t>
    </dgm:pt>
    <dgm:pt modelId="{9E56F0E2-E871-49D3-AC41-DF8D6F48A067}">
      <dgm:prSet custT="1"/>
      <dgm:spPr>
        <a:xfrm>
          <a:off x="989449" y="2025960"/>
          <a:ext cx="6872404" cy="1288084"/>
        </a:xfrm>
        <a:noFill/>
        <a:ln>
          <a:noFill/>
        </a:ln>
        <a:effectLst/>
      </dgm:spPr>
      <dgm:t>
        <a:bodyPr/>
        <a:lstStyle/>
        <a:p>
          <a:pPr>
            <a:lnSpc>
              <a:spcPct val="150000"/>
            </a:lnSpc>
          </a:pP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Quando una pubblicazione fa riferimento </a:t>
          </a:r>
          <a:r>
            <a:rPr lang="it-IT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contemporaneamente</a:t>
          </a: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 a due diversi paesi, si sceglie il </a:t>
          </a:r>
          <a:r>
            <a:rPr lang="it-IT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primo</a:t>
          </a:r>
          <a:r>
            <a:rPr lang="it-IT" sz="2000" b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;</a:t>
          </a: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 </a:t>
          </a:r>
        </a:p>
      </dgm:t>
    </dgm:pt>
    <dgm:pt modelId="{7685DF5C-9DC5-4B63-83ED-F7D3D6E11FCF}" type="parTrans" cxnId="{2ACEC548-2FE4-4DA5-A75D-524F991BDEE8}">
      <dgm:prSet/>
      <dgm:spPr/>
      <dgm:t>
        <a:bodyPr/>
        <a:lstStyle/>
        <a:p>
          <a:endParaRPr lang="it-IT"/>
        </a:p>
      </dgm:t>
    </dgm:pt>
    <dgm:pt modelId="{D96C5600-AC1C-449C-87E2-3735C272F5CC}" type="sibTrans" cxnId="{2ACEC548-2FE4-4DA5-A75D-524F991BDEE8}">
      <dgm:prSet/>
      <dgm:spPr/>
      <dgm:t>
        <a:bodyPr/>
        <a:lstStyle/>
        <a:p>
          <a:endParaRPr lang="it-IT"/>
        </a:p>
      </dgm:t>
    </dgm:pt>
    <dgm:pt modelId="{30AFD9C1-8560-4AEE-AFFF-21A182979286}">
      <dgm:prSet custT="1"/>
      <dgm:spPr>
        <a:xfrm>
          <a:off x="989449" y="3757533"/>
          <a:ext cx="6872404" cy="1288084"/>
        </a:xfrm>
        <a:noFill/>
        <a:ln>
          <a:noFill/>
        </a:ln>
        <a:effectLst/>
      </dgm:spPr>
      <dgm:t>
        <a:bodyPr/>
        <a:lstStyle/>
        <a:p>
          <a:pPr>
            <a:lnSpc>
              <a:spcPct val="150000"/>
            </a:lnSpc>
          </a:pP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Quando una pubblicazione è cessata, si indica il paese in cui è stata pubblicata per più tempo.</a:t>
          </a:r>
        </a:p>
      </dgm:t>
    </dgm:pt>
    <dgm:pt modelId="{BAA382D7-5FDC-4817-B1CF-2266A67444AC}" type="parTrans" cxnId="{BA36882D-175C-4C4F-A2D3-100E772DD148}">
      <dgm:prSet/>
      <dgm:spPr/>
      <dgm:t>
        <a:bodyPr/>
        <a:lstStyle/>
        <a:p>
          <a:endParaRPr lang="it-IT"/>
        </a:p>
      </dgm:t>
    </dgm:pt>
    <dgm:pt modelId="{E9852690-22EF-4A9A-88A8-56BBFCFD0019}" type="sibTrans" cxnId="{BA36882D-175C-4C4F-A2D3-100E772DD148}">
      <dgm:prSet/>
      <dgm:spPr/>
      <dgm:t>
        <a:bodyPr/>
        <a:lstStyle/>
        <a:p>
          <a:endParaRPr lang="it-IT"/>
        </a:p>
      </dgm:t>
    </dgm:pt>
    <dgm:pt modelId="{9FAB3F98-8457-4108-AE0A-14B8C09A35B4}" type="pres">
      <dgm:prSet presAssocID="{F343FE30-77F6-4F4E-B561-36A17E7AFF45}" presName="Name0" presStyleCnt="0">
        <dgm:presLayoutVars>
          <dgm:dir/>
        </dgm:presLayoutVars>
      </dgm:prSet>
      <dgm:spPr/>
      <dgm:t>
        <a:bodyPr/>
        <a:lstStyle/>
        <a:p>
          <a:endParaRPr lang="it-IT"/>
        </a:p>
      </dgm:t>
    </dgm:pt>
    <dgm:pt modelId="{759D8874-46E3-423C-9864-0BC506D98F60}" type="pres">
      <dgm:prSet presAssocID="{A55625B0-3A47-44D7-BBA0-39475BBA5779}" presName="noChildren" presStyleCnt="0"/>
      <dgm:spPr/>
    </dgm:pt>
    <dgm:pt modelId="{586FC853-7CC7-4407-9632-88ACEA1337EA}" type="pres">
      <dgm:prSet presAssocID="{A55625B0-3A47-44D7-BBA0-39475BBA5779}" presName="gap" presStyleCnt="0"/>
      <dgm:spPr/>
    </dgm:pt>
    <dgm:pt modelId="{52505B6C-DC3E-40F7-907A-5041153B93F4}" type="pres">
      <dgm:prSet presAssocID="{A55625B0-3A47-44D7-BBA0-39475BBA5779}" presName="medCircle2" presStyleLbl="vennNode1" presStyleIdx="0" presStyleCnt="3" custScaleX="72731" custScaleY="69416" custLinFactNeighborX="-11341" custLinFactNeighborY="-57874"/>
      <dgm:spPr>
        <a:xfrm>
          <a:off x="371992" y="24495"/>
          <a:ext cx="1288084" cy="1288084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B75151C5-B1E8-4FE4-90DB-485D539C2679}" type="pres">
      <dgm:prSet presAssocID="{A55625B0-3A47-44D7-BBA0-39475BBA5779}" presName="txLvlOnly1" presStyleLbl="revTx" presStyleIdx="0" presStyleCnt="3" custLinFactNeighborY="-30712"/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48EC1CFE-1CB2-4C2F-9C96-81AAF0BE4E49}" type="pres">
      <dgm:prSet presAssocID="{9E56F0E2-E871-49D3-AC41-DF8D6F48A067}" presName="noChildren" presStyleCnt="0"/>
      <dgm:spPr/>
    </dgm:pt>
    <dgm:pt modelId="{1617C88B-D883-42D4-BF2B-6D77BF26DB7F}" type="pres">
      <dgm:prSet presAssocID="{9E56F0E2-E871-49D3-AC41-DF8D6F48A067}" presName="gap" presStyleCnt="0"/>
      <dgm:spPr/>
    </dgm:pt>
    <dgm:pt modelId="{2B32EB94-CB9C-47E3-B8BA-81D4CFE52844}" type="pres">
      <dgm:prSet presAssocID="{9E56F0E2-E871-49D3-AC41-DF8D6F48A067}" presName="medCircle2" presStyleLbl="vennNode1" presStyleIdx="1" presStyleCnt="3" custScaleX="75855" custScaleY="71496" custLinFactNeighborX="-9779" custLinFactNeighborY="-19163"/>
      <dgm:spPr>
        <a:xfrm>
          <a:off x="351873" y="1856332"/>
          <a:ext cx="1288084" cy="1288084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8CB887E2-2915-4140-A1DC-F2B65877B7B3}" type="pres">
      <dgm:prSet presAssocID="{9E56F0E2-E871-49D3-AC41-DF8D6F48A067}" presName="txLvlOnly1" presStyleLbl="revTx" presStyleIdx="1" presStyleCnt="3" custLinFactNeighborX="356" custLinFactNeighborY="11293"/>
      <dgm:spPr>
        <a:prstGeom prst="rect">
          <a:avLst/>
        </a:prstGeom>
      </dgm:spPr>
      <dgm:t>
        <a:bodyPr/>
        <a:lstStyle/>
        <a:p>
          <a:endParaRPr lang="it-IT"/>
        </a:p>
      </dgm:t>
    </dgm:pt>
    <dgm:pt modelId="{7D320AD3-05D2-47E9-BD5C-3573A5CD0348}" type="pres">
      <dgm:prSet presAssocID="{30AFD9C1-8560-4AEE-AFFF-21A182979286}" presName="noChildren" presStyleCnt="0"/>
      <dgm:spPr/>
    </dgm:pt>
    <dgm:pt modelId="{C9424CC0-785B-408F-BF28-4C58C0E73D7F}" type="pres">
      <dgm:prSet presAssocID="{30AFD9C1-8560-4AEE-AFFF-21A182979286}" presName="gap" presStyleCnt="0"/>
      <dgm:spPr/>
    </dgm:pt>
    <dgm:pt modelId="{F35A02C9-9B7C-4FA7-A0B9-62EB2FB3DBCB}" type="pres">
      <dgm:prSet presAssocID="{30AFD9C1-8560-4AEE-AFFF-21A182979286}" presName="medCircle2" presStyleLbl="vennNode1" presStyleIdx="2" presStyleCnt="3" custScaleX="77455" custScaleY="79616" custLinFactNeighborX="-8979" custLinFactNeighborY="6836"/>
      <dgm:spPr>
        <a:xfrm>
          <a:off x="341568" y="3541521"/>
          <a:ext cx="1288084" cy="1288084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DCE14842-C816-4CC6-983D-C1DBAC054EB8}" type="pres">
      <dgm:prSet presAssocID="{30AFD9C1-8560-4AEE-AFFF-21A182979286}" presName="txLvlOnly1" presStyleLbl="revTx" presStyleIdx="2" presStyleCnt="3" custScaleX="95481" custScaleY="68383" custLinFactNeighborX="-2611" custLinFactNeighborY="17205"/>
      <dgm:spPr>
        <a:prstGeom prst="rect">
          <a:avLst/>
        </a:prstGeom>
      </dgm:spPr>
      <dgm:t>
        <a:bodyPr/>
        <a:lstStyle/>
        <a:p>
          <a:endParaRPr lang="it-IT"/>
        </a:p>
      </dgm:t>
    </dgm:pt>
  </dgm:ptLst>
  <dgm:cxnLst>
    <dgm:cxn modelId="{D061CF66-1484-4F0A-B600-ECCE5B985272}" type="presOf" srcId="{30AFD9C1-8560-4AEE-AFFF-21A182979286}" destId="{DCE14842-C816-4CC6-983D-C1DBAC054EB8}" srcOrd="0" destOrd="0" presId="urn:microsoft.com/office/officeart/2008/layout/VerticalCircleList"/>
    <dgm:cxn modelId="{BA36882D-175C-4C4F-A2D3-100E772DD148}" srcId="{F343FE30-77F6-4F4E-B561-36A17E7AFF45}" destId="{30AFD9C1-8560-4AEE-AFFF-21A182979286}" srcOrd="2" destOrd="0" parTransId="{BAA382D7-5FDC-4817-B1CF-2266A67444AC}" sibTransId="{E9852690-22EF-4A9A-88A8-56BBFCFD0019}"/>
    <dgm:cxn modelId="{30454B89-531E-49F4-81E6-D32493ACCA26}" type="presOf" srcId="{F343FE30-77F6-4F4E-B561-36A17E7AFF45}" destId="{9FAB3F98-8457-4108-AE0A-14B8C09A35B4}" srcOrd="0" destOrd="0" presId="urn:microsoft.com/office/officeart/2008/layout/VerticalCircleList"/>
    <dgm:cxn modelId="{84420E98-05D0-4CDA-9BD0-367C5841C37F}" type="presOf" srcId="{9E56F0E2-E871-49D3-AC41-DF8D6F48A067}" destId="{8CB887E2-2915-4140-A1DC-F2B65877B7B3}" srcOrd="0" destOrd="0" presId="urn:microsoft.com/office/officeart/2008/layout/VerticalCircleList"/>
    <dgm:cxn modelId="{071693CB-1CDA-4F03-85DE-7672B1F92841}" type="presOf" srcId="{A55625B0-3A47-44D7-BBA0-39475BBA5779}" destId="{B75151C5-B1E8-4FE4-90DB-485D539C2679}" srcOrd="0" destOrd="0" presId="urn:microsoft.com/office/officeart/2008/layout/VerticalCircleList"/>
    <dgm:cxn modelId="{2ACEC548-2FE4-4DA5-A75D-524F991BDEE8}" srcId="{F343FE30-77F6-4F4E-B561-36A17E7AFF45}" destId="{9E56F0E2-E871-49D3-AC41-DF8D6F48A067}" srcOrd="1" destOrd="0" parTransId="{7685DF5C-9DC5-4B63-83ED-F7D3D6E11FCF}" sibTransId="{D96C5600-AC1C-449C-87E2-3735C272F5CC}"/>
    <dgm:cxn modelId="{3EA4E19E-01E4-4CA4-A9F3-08F50BF5BBA6}" srcId="{F343FE30-77F6-4F4E-B561-36A17E7AFF45}" destId="{A55625B0-3A47-44D7-BBA0-39475BBA5779}" srcOrd="0" destOrd="0" parTransId="{A9203FA6-CDCA-4DC3-B379-C275E3A4AED7}" sibTransId="{BBD4FD20-21D6-4F8C-8205-20B5AE5E36CC}"/>
    <dgm:cxn modelId="{BA847C81-23DE-4404-BD16-EA56B53E37F4}" type="presParOf" srcId="{9FAB3F98-8457-4108-AE0A-14B8C09A35B4}" destId="{759D8874-46E3-423C-9864-0BC506D98F60}" srcOrd="0" destOrd="0" presId="urn:microsoft.com/office/officeart/2008/layout/VerticalCircleList"/>
    <dgm:cxn modelId="{C2DABD76-415F-4BF0-9B25-DC780A681613}" type="presParOf" srcId="{759D8874-46E3-423C-9864-0BC506D98F60}" destId="{586FC853-7CC7-4407-9632-88ACEA1337EA}" srcOrd="0" destOrd="0" presId="urn:microsoft.com/office/officeart/2008/layout/VerticalCircleList"/>
    <dgm:cxn modelId="{B7FE3883-A850-445D-B282-07C49304ABF1}" type="presParOf" srcId="{759D8874-46E3-423C-9864-0BC506D98F60}" destId="{52505B6C-DC3E-40F7-907A-5041153B93F4}" srcOrd="1" destOrd="0" presId="urn:microsoft.com/office/officeart/2008/layout/VerticalCircleList"/>
    <dgm:cxn modelId="{66A6B1C9-4A3F-400C-B287-39BB3D4B1F01}" type="presParOf" srcId="{759D8874-46E3-423C-9864-0BC506D98F60}" destId="{B75151C5-B1E8-4FE4-90DB-485D539C2679}" srcOrd="2" destOrd="0" presId="urn:microsoft.com/office/officeart/2008/layout/VerticalCircleList"/>
    <dgm:cxn modelId="{141A9CEE-B01A-4621-9CD7-7004353EB740}" type="presParOf" srcId="{9FAB3F98-8457-4108-AE0A-14B8C09A35B4}" destId="{48EC1CFE-1CB2-4C2F-9C96-81AAF0BE4E49}" srcOrd="1" destOrd="0" presId="urn:microsoft.com/office/officeart/2008/layout/VerticalCircleList"/>
    <dgm:cxn modelId="{B23E6B65-695D-4C0D-8503-26BA245156DA}" type="presParOf" srcId="{48EC1CFE-1CB2-4C2F-9C96-81AAF0BE4E49}" destId="{1617C88B-D883-42D4-BF2B-6D77BF26DB7F}" srcOrd="0" destOrd="0" presId="urn:microsoft.com/office/officeart/2008/layout/VerticalCircleList"/>
    <dgm:cxn modelId="{30755B32-3C14-4397-9CC0-BDC9975F4B31}" type="presParOf" srcId="{48EC1CFE-1CB2-4C2F-9C96-81AAF0BE4E49}" destId="{2B32EB94-CB9C-47E3-B8BA-81D4CFE52844}" srcOrd="1" destOrd="0" presId="urn:microsoft.com/office/officeart/2008/layout/VerticalCircleList"/>
    <dgm:cxn modelId="{966202EA-E7E7-4949-8B15-ADA7F1822AC3}" type="presParOf" srcId="{48EC1CFE-1CB2-4C2F-9C96-81AAF0BE4E49}" destId="{8CB887E2-2915-4140-A1DC-F2B65877B7B3}" srcOrd="2" destOrd="0" presId="urn:microsoft.com/office/officeart/2008/layout/VerticalCircleList"/>
    <dgm:cxn modelId="{4EB8B27D-087A-4617-B3E7-9B853FA23873}" type="presParOf" srcId="{9FAB3F98-8457-4108-AE0A-14B8C09A35B4}" destId="{7D320AD3-05D2-47E9-BD5C-3573A5CD0348}" srcOrd="2" destOrd="0" presId="urn:microsoft.com/office/officeart/2008/layout/VerticalCircleList"/>
    <dgm:cxn modelId="{CB163315-5DD5-4ABB-8EDA-E188BF152570}" type="presParOf" srcId="{7D320AD3-05D2-47E9-BD5C-3573A5CD0348}" destId="{C9424CC0-785B-408F-BF28-4C58C0E73D7F}" srcOrd="0" destOrd="0" presId="urn:microsoft.com/office/officeart/2008/layout/VerticalCircleList"/>
    <dgm:cxn modelId="{56ACAE9D-D9C8-4349-8E13-FDAF10CE4DC5}" type="presParOf" srcId="{7D320AD3-05D2-47E9-BD5C-3573A5CD0348}" destId="{F35A02C9-9B7C-4FA7-A0B9-62EB2FB3DBCB}" srcOrd="1" destOrd="0" presId="urn:microsoft.com/office/officeart/2008/layout/VerticalCircleList"/>
    <dgm:cxn modelId="{D86D1EF1-B1D1-49F3-AF4F-348940276B11}" type="presParOf" srcId="{7D320AD3-05D2-47E9-BD5C-3573A5CD0348}" destId="{DCE14842-C816-4CC6-983D-C1DBAC054EB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343FE30-77F6-4F4E-B561-36A17E7AFF45}" type="doc">
      <dgm:prSet loTypeId="urn:microsoft.com/office/officeart/2008/layout/VerticalCircle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55625B0-3A47-44D7-BBA0-39475BBA5779}">
      <dgm:prSet phldrT="[Testo]" custT="1"/>
      <dgm:spPr>
        <a:xfrm>
          <a:off x="1062650" y="238542"/>
          <a:ext cx="6756398" cy="648048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lnSpc>
              <a:spcPct val="150000"/>
            </a:lnSpc>
          </a:pP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Per la periodicità va utilizzata la tabella del MARC21; </a:t>
          </a:r>
        </a:p>
      </dgm:t>
    </dgm:pt>
    <dgm:pt modelId="{A9203FA6-CDCA-4DC3-B379-C275E3A4AED7}" type="parTrans" cxnId="{3EA4E19E-01E4-4CA4-A9F3-08F50BF5BBA6}">
      <dgm:prSet/>
      <dgm:spPr/>
      <dgm:t>
        <a:bodyPr/>
        <a:lstStyle/>
        <a:p>
          <a:endParaRPr lang="it-IT"/>
        </a:p>
      </dgm:t>
    </dgm:pt>
    <dgm:pt modelId="{BBD4FD20-21D6-4F8C-8205-20B5AE5E36CC}" type="sibTrans" cxnId="{3EA4E19E-01E4-4CA4-A9F3-08F50BF5BBA6}">
      <dgm:prSet/>
      <dgm:spPr/>
      <dgm:t>
        <a:bodyPr/>
        <a:lstStyle/>
        <a:p>
          <a:endParaRPr lang="it-IT"/>
        </a:p>
      </dgm:t>
    </dgm:pt>
    <dgm:pt modelId="{9E56F0E2-E871-49D3-AC41-DF8D6F48A067}">
      <dgm:prSet custT="1"/>
      <dgm:spPr>
        <a:xfrm>
          <a:off x="989449" y="1847058"/>
          <a:ext cx="6872404" cy="128808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>
            <a:lnSpc>
              <a:spcPct val="150000"/>
            </a:lnSpc>
          </a:pP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Nel caso in cui la periodicità dichiarata </a:t>
          </a:r>
          <a:r>
            <a:rPr lang="it-IT" sz="20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sia sbagliata</a:t>
          </a:r>
          <a:r>
            <a:rPr lang="it-IT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, andrà indicata quella corretta segnalando, in nota, che quella dichiarata è sbagliata; </a:t>
          </a:r>
        </a:p>
      </dgm:t>
    </dgm:pt>
    <dgm:pt modelId="{7685DF5C-9DC5-4B63-83ED-F7D3D6E11FCF}" type="parTrans" cxnId="{2ACEC548-2FE4-4DA5-A75D-524F991BDEE8}">
      <dgm:prSet/>
      <dgm:spPr/>
      <dgm:t>
        <a:bodyPr/>
        <a:lstStyle/>
        <a:p>
          <a:endParaRPr lang="it-IT"/>
        </a:p>
      </dgm:t>
    </dgm:pt>
    <dgm:pt modelId="{D96C5600-AC1C-449C-87E2-3735C272F5CC}" type="sibTrans" cxnId="{2ACEC548-2FE4-4DA5-A75D-524F991BDEE8}">
      <dgm:prSet/>
      <dgm:spPr/>
      <dgm:t>
        <a:bodyPr/>
        <a:lstStyle/>
        <a:p>
          <a:endParaRPr lang="it-IT"/>
        </a:p>
      </dgm:t>
    </dgm:pt>
    <dgm:pt modelId="{30AFD9C1-8560-4AEE-AFFF-21A182979286}">
      <dgm:prSet custT="1"/>
      <dgm:spPr>
        <a:xfrm>
          <a:off x="989449" y="3757533"/>
          <a:ext cx="6872404" cy="1288084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l">
            <a:lnSpc>
              <a:spcPct val="100000"/>
            </a:lnSpc>
          </a:pPr>
          <a:r>
            <a:rPr lang="it-IT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Riportare la periodicità che appare nella numerazione</a:t>
          </a:r>
        </a:p>
        <a:p>
          <a:pPr algn="ctr">
            <a:lnSpc>
              <a:spcPct val="100000"/>
            </a:lnSpc>
          </a:pPr>
          <a:r>
            <a:rPr lang="it-IT" sz="1800" b="1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Es.: </a:t>
          </a:r>
          <a:endParaRPr lang="it-IT" sz="1800" dirty="0" smtClean="0">
            <a:solidFill>
              <a:srgbClr val="FF0000"/>
            </a:solidFill>
            <a:latin typeface="Trebuchet MS" panose="020B0603020202020204"/>
            <a:ea typeface="+mn-ea"/>
            <a:cs typeface="+mn-cs"/>
          </a:endParaRPr>
        </a:p>
        <a:p>
          <a:pPr algn="ctr">
            <a:lnSpc>
              <a:spcPct val="100000"/>
            </a:lnSpc>
          </a:pPr>
          <a:r>
            <a:rPr lang="it-IT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se una rivista pubblica sempre i </a:t>
          </a:r>
          <a:r>
            <a:rPr lang="it-IT" sz="18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nn</a:t>
          </a:r>
          <a:r>
            <a:rPr lang="it-IT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. ½ e ¾, la periodicità da dichiarare è </a:t>
          </a:r>
          <a:r>
            <a:rPr lang="it-IT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trimestrale</a:t>
          </a:r>
          <a:r>
            <a:rPr lang="it-IT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, non semestrale.</a:t>
          </a:r>
        </a:p>
      </dgm:t>
    </dgm:pt>
    <dgm:pt modelId="{BAA382D7-5FDC-4817-B1CF-2266A67444AC}" type="parTrans" cxnId="{BA36882D-175C-4C4F-A2D3-100E772DD148}">
      <dgm:prSet/>
      <dgm:spPr/>
      <dgm:t>
        <a:bodyPr/>
        <a:lstStyle/>
        <a:p>
          <a:endParaRPr lang="it-IT"/>
        </a:p>
      </dgm:t>
    </dgm:pt>
    <dgm:pt modelId="{E9852690-22EF-4A9A-88A8-56BBFCFD0019}" type="sibTrans" cxnId="{BA36882D-175C-4C4F-A2D3-100E772DD148}">
      <dgm:prSet/>
      <dgm:spPr/>
      <dgm:t>
        <a:bodyPr/>
        <a:lstStyle/>
        <a:p>
          <a:endParaRPr lang="it-IT"/>
        </a:p>
      </dgm:t>
    </dgm:pt>
    <dgm:pt modelId="{9FAB3F98-8457-4108-AE0A-14B8C09A35B4}" type="pres">
      <dgm:prSet presAssocID="{F343FE30-77F6-4F4E-B561-36A17E7AFF45}" presName="Name0" presStyleCnt="0">
        <dgm:presLayoutVars>
          <dgm:dir/>
        </dgm:presLayoutVars>
      </dgm:prSet>
      <dgm:spPr/>
      <dgm:t>
        <a:bodyPr/>
        <a:lstStyle/>
        <a:p>
          <a:endParaRPr lang="it-IT"/>
        </a:p>
      </dgm:t>
    </dgm:pt>
    <dgm:pt modelId="{759D8874-46E3-423C-9864-0BC506D98F60}" type="pres">
      <dgm:prSet presAssocID="{A55625B0-3A47-44D7-BBA0-39475BBA5779}" presName="noChildren" presStyleCnt="0"/>
      <dgm:spPr/>
    </dgm:pt>
    <dgm:pt modelId="{586FC853-7CC7-4407-9632-88ACEA1337EA}" type="pres">
      <dgm:prSet presAssocID="{A55625B0-3A47-44D7-BBA0-39475BBA5779}" presName="gap" presStyleCnt="0"/>
      <dgm:spPr/>
    </dgm:pt>
    <dgm:pt modelId="{52505B6C-DC3E-40F7-907A-5041153B93F4}" type="pres">
      <dgm:prSet presAssocID="{A55625B0-3A47-44D7-BBA0-39475BBA5779}" presName="medCircle2" presStyleLbl="vennNode1" presStyleIdx="0" presStyleCnt="3" custScaleX="86723" custScaleY="80285" custLinFactNeighborX="-1455" custLinFactNeighborY="-35245"/>
      <dgm:spPr>
        <a:xfrm>
          <a:off x="400994" y="24495"/>
          <a:ext cx="1288084" cy="1288084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B75151C5-B1E8-4FE4-90DB-485D539C2679}" type="pres">
      <dgm:prSet presAssocID="{A55625B0-3A47-44D7-BBA0-39475BBA5779}" presName="txLvlOnly1" presStyleLbl="revTx" presStyleIdx="0" presStyleCnt="3" custScaleX="98312" custScaleY="50311" custLinFactNeighborX="-759" custLinFactNeighborY="-36981"/>
      <dgm:spPr/>
      <dgm:t>
        <a:bodyPr/>
        <a:lstStyle/>
        <a:p>
          <a:endParaRPr lang="it-IT"/>
        </a:p>
      </dgm:t>
    </dgm:pt>
    <dgm:pt modelId="{48EC1CFE-1CB2-4C2F-9C96-81AAF0BE4E49}" type="pres">
      <dgm:prSet presAssocID="{9E56F0E2-E871-49D3-AC41-DF8D6F48A067}" presName="noChildren" presStyleCnt="0"/>
      <dgm:spPr/>
    </dgm:pt>
    <dgm:pt modelId="{1617C88B-D883-42D4-BF2B-6D77BF26DB7F}" type="pres">
      <dgm:prSet presAssocID="{9E56F0E2-E871-49D3-AC41-DF8D6F48A067}" presName="gap" presStyleCnt="0"/>
      <dgm:spPr/>
    </dgm:pt>
    <dgm:pt modelId="{2B32EB94-CB9C-47E3-B8BA-81D4CFE52844}" type="pres">
      <dgm:prSet presAssocID="{9E56F0E2-E871-49D3-AC41-DF8D6F48A067}" presName="medCircle2" presStyleLbl="vennNode1" presStyleIdx="1" presStyleCnt="3" custScaleX="84578" custScaleY="80052" custLinFactNeighborX="-276" custLinFactNeighborY="-41124"/>
      <dgm:spPr>
        <a:xfrm>
          <a:off x="341929" y="1707249"/>
          <a:ext cx="1288084" cy="1288084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8CB887E2-2915-4140-A1DC-F2B65877B7B3}" type="pres">
      <dgm:prSet presAssocID="{9E56F0E2-E871-49D3-AC41-DF8D6F48A067}" presName="txLvlOnly1" presStyleLbl="revTx" presStyleIdx="1" presStyleCnt="3" custLinFactNeighborX="56" custLinFactNeighborY="-14174"/>
      <dgm:spPr/>
      <dgm:t>
        <a:bodyPr/>
        <a:lstStyle/>
        <a:p>
          <a:endParaRPr lang="it-IT"/>
        </a:p>
      </dgm:t>
    </dgm:pt>
    <dgm:pt modelId="{7D320AD3-05D2-47E9-BD5C-3573A5CD0348}" type="pres">
      <dgm:prSet presAssocID="{30AFD9C1-8560-4AEE-AFFF-21A182979286}" presName="noChildren" presStyleCnt="0"/>
      <dgm:spPr/>
    </dgm:pt>
    <dgm:pt modelId="{C9424CC0-785B-408F-BF28-4C58C0E73D7F}" type="pres">
      <dgm:prSet presAssocID="{30AFD9C1-8560-4AEE-AFFF-21A182979286}" presName="gap" presStyleCnt="0"/>
      <dgm:spPr/>
    </dgm:pt>
    <dgm:pt modelId="{F35A02C9-9B7C-4FA7-A0B9-62EB2FB3DBCB}" type="pres">
      <dgm:prSet presAssocID="{30AFD9C1-8560-4AEE-AFFF-21A182979286}" presName="medCircle2" presStyleLbl="vennNode1" presStyleIdx="2" presStyleCnt="3" custScaleX="84633" custScaleY="83635" custLinFactNeighborX="5410" custLinFactNeighborY="-9375"/>
      <dgm:spPr>
        <a:xfrm>
          <a:off x="341568" y="3541521"/>
          <a:ext cx="1288084" cy="1288084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DCE14842-C816-4CC6-983D-C1DBAC054EB8}" type="pres">
      <dgm:prSet presAssocID="{30AFD9C1-8560-4AEE-AFFF-21A182979286}" presName="txLvlOnly1" presStyleLbl="revTx" presStyleIdx="2" presStyleCnt="3" custLinFactNeighborX="56" custLinFactNeighborY="23504"/>
      <dgm:spPr/>
      <dgm:t>
        <a:bodyPr/>
        <a:lstStyle/>
        <a:p>
          <a:endParaRPr lang="it-IT"/>
        </a:p>
      </dgm:t>
    </dgm:pt>
  </dgm:ptLst>
  <dgm:cxnLst>
    <dgm:cxn modelId="{28F2322B-FC11-4A63-9E53-B405224F669B}" type="presOf" srcId="{A55625B0-3A47-44D7-BBA0-39475BBA5779}" destId="{B75151C5-B1E8-4FE4-90DB-485D539C2679}" srcOrd="0" destOrd="0" presId="urn:microsoft.com/office/officeart/2008/layout/VerticalCircleList"/>
    <dgm:cxn modelId="{2ACEC548-2FE4-4DA5-A75D-524F991BDEE8}" srcId="{F343FE30-77F6-4F4E-B561-36A17E7AFF45}" destId="{9E56F0E2-E871-49D3-AC41-DF8D6F48A067}" srcOrd="1" destOrd="0" parTransId="{7685DF5C-9DC5-4B63-83ED-F7D3D6E11FCF}" sibTransId="{D96C5600-AC1C-449C-87E2-3735C272F5CC}"/>
    <dgm:cxn modelId="{5BD542B5-DC79-4304-9587-CC9BE5BF3E0B}" type="presOf" srcId="{30AFD9C1-8560-4AEE-AFFF-21A182979286}" destId="{DCE14842-C816-4CC6-983D-C1DBAC054EB8}" srcOrd="0" destOrd="0" presId="urn:microsoft.com/office/officeart/2008/layout/VerticalCircleList"/>
    <dgm:cxn modelId="{FBA88C2A-067A-403C-976C-D18F4A81A1BF}" type="presOf" srcId="{9E56F0E2-E871-49D3-AC41-DF8D6F48A067}" destId="{8CB887E2-2915-4140-A1DC-F2B65877B7B3}" srcOrd="0" destOrd="0" presId="urn:microsoft.com/office/officeart/2008/layout/VerticalCircleList"/>
    <dgm:cxn modelId="{ED5081B1-15E6-483D-8E33-C7E367A18ED4}" type="presOf" srcId="{F343FE30-77F6-4F4E-B561-36A17E7AFF45}" destId="{9FAB3F98-8457-4108-AE0A-14B8C09A35B4}" srcOrd="0" destOrd="0" presId="urn:microsoft.com/office/officeart/2008/layout/VerticalCircleList"/>
    <dgm:cxn modelId="{3EA4E19E-01E4-4CA4-A9F3-08F50BF5BBA6}" srcId="{F343FE30-77F6-4F4E-B561-36A17E7AFF45}" destId="{A55625B0-3A47-44D7-BBA0-39475BBA5779}" srcOrd="0" destOrd="0" parTransId="{A9203FA6-CDCA-4DC3-B379-C275E3A4AED7}" sibTransId="{BBD4FD20-21D6-4F8C-8205-20B5AE5E36CC}"/>
    <dgm:cxn modelId="{BA36882D-175C-4C4F-A2D3-100E772DD148}" srcId="{F343FE30-77F6-4F4E-B561-36A17E7AFF45}" destId="{30AFD9C1-8560-4AEE-AFFF-21A182979286}" srcOrd="2" destOrd="0" parTransId="{BAA382D7-5FDC-4817-B1CF-2266A67444AC}" sibTransId="{E9852690-22EF-4A9A-88A8-56BBFCFD0019}"/>
    <dgm:cxn modelId="{B8124ADA-DD8B-4EE2-B560-A854659E0C9D}" type="presParOf" srcId="{9FAB3F98-8457-4108-AE0A-14B8C09A35B4}" destId="{759D8874-46E3-423C-9864-0BC506D98F60}" srcOrd="0" destOrd="0" presId="urn:microsoft.com/office/officeart/2008/layout/VerticalCircleList"/>
    <dgm:cxn modelId="{0354C9F7-043E-42F2-A904-3D92DB94DF27}" type="presParOf" srcId="{759D8874-46E3-423C-9864-0BC506D98F60}" destId="{586FC853-7CC7-4407-9632-88ACEA1337EA}" srcOrd="0" destOrd="0" presId="urn:microsoft.com/office/officeart/2008/layout/VerticalCircleList"/>
    <dgm:cxn modelId="{CD06053D-019A-449C-93ED-DBCACAF4209B}" type="presParOf" srcId="{759D8874-46E3-423C-9864-0BC506D98F60}" destId="{52505B6C-DC3E-40F7-907A-5041153B93F4}" srcOrd="1" destOrd="0" presId="urn:microsoft.com/office/officeart/2008/layout/VerticalCircleList"/>
    <dgm:cxn modelId="{79395422-282B-462B-9EBF-CE5180FC5AE2}" type="presParOf" srcId="{759D8874-46E3-423C-9864-0BC506D98F60}" destId="{B75151C5-B1E8-4FE4-90DB-485D539C2679}" srcOrd="2" destOrd="0" presId="urn:microsoft.com/office/officeart/2008/layout/VerticalCircleList"/>
    <dgm:cxn modelId="{EB63EDD4-6CBE-4EA5-8CDD-F3451F5DFC84}" type="presParOf" srcId="{9FAB3F98-8457-4108-AE0A-14B8C09A35B4}" destId="{48EC1CFE-1CB2-4C2F-9C96-81AAF0BE4E49}" srcOrd="1" destOrd="0" presId="urn:microsoft.com/office/officeart/2008/layout/VerticalCircleList"/>
    <dgm:cxn modelId="{414FB870-46B5-4F46-85BE-10F05AF46EE9}" type="presParOf" srcId="{48EC1CFE-1CB2-4C2F-9C96-81AAF0BE4E49}" destId="{1617C88B-D883-42D4-BF2B-6D77BF26DB7F}" srcOrd="0" destOrd="0" presId="urn:microsoft.com/office/officeart/2008/layout/VerticalCircleList"/>
    <dgm:cxn modelId="{4E3B6351-E110-4F81-A171-88B8FD3500A4}" type="presParOf" srcId="{48EC1CFE-1CB2-4C2F-9C96-81AAF0BE4E49}" destId="{2B32EB94-CB9C-47E3-B8BA-81D4CFE52844}" srcOrd="1" destOrd="0" presId="urn:microsoft.com/office/officeart/2008/layout/VerticalCircleList"/>
    <dgm:cxn modelId="{1CECF08A-977D-4E65-A1D0-E1992179A76F}" type="presParOf" srcId="{48EC1CFE-1CB2-4C2F-9C96-81AAF0BE4E49}" destId="{8CB887E2-2915-4140-A1DC-F2B65877B7B3}" srcOrd="2" destOrd="0" presId="urn:microsoft.com/office/officeart/2008/layout/VerticalCircleList"/>
    <dgm:cxn modelId="{5F5A1357-BE9C-4349-84FC-16F645689227}" type="presParOf" srcId="{9FAB3F98-8457-4108-AE0A-14B8C09A35B4}" destId="{7D320AD3-05D2-47E9-BD5C-3573A5CD0348}" srcOrd="2" destOrd="0" presId="urn:microsoft.com/office/officeart/2008/layout/VerticalCircleList"/>
    <dgm:cxn modelId="{923D460D-FAFE-4CC1-8AB4-BDB6A02DBD69}" type="presParOf" srcId="{7D320AD3-05D2-47E9-BD5C-3573A5CD0348}" destId="{C9424CC0-785B-408F-BF28-4C58C0E73D7F}" srcOrd="0" destOrd="0" presId="urn:microsoft.com/office/officeart/2008/layout/VerticalCircleList"/>
    <dgm:cxn modelId="{D4B60E21-1629-4C76-ADD2-4EC8531DBFEE}" type="presParOf" srcId="{7D320AD3-05D2-47E9-BD5C-3573A5CD0348}" destId="{F35A02C9-9B7C-4FA7-A0B9-62EB2FB3DBCB}" srcOrd="1" destOrd="0" presId="urn:microsoft.com/office/officeart/2008/layout/VerticalCircleList"/>
    <dgm:cxn modelId="{E244CC7B-227F-4218-89B6-85C7063F4462}" type="presParOf" srcId="{7D320AD3-05D2-47E9-BD5C-3573A5CD0348}" destId="{DCE14842-C816-4CC6-983D-C1DBAC054EB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343FE30-77F6-4F4E-B561-36A17E7AFF45}" type="doc">
      <dgm:prSet loTypeId="urn:microsoft.com/office/officeart/2008/layout/VerticalCircle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55625B0-3A47-44D7-BBA0-39475BBA5779}">
      <dgm:prSet phldrT="[Testo]" custT="1"/>
      <dgm:spPr>
        <a:xfrm>
          <a:off x="1057705" y="257863"/>
          <a:ext cx="5542478" cy="2790457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l">
            <a:lnSpc>
              <a:spcPct val="150000"/>
            </a:lnSpc>
          </a:pPr>
          <a:endParaRPr lang="it-IT" sz="18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  <a:p>
          <a:pPr algn="l">
            <a:lnSpc>
              <a:spcPct val="150000"/>
            </a:lnSpc>
          </a:pPr>
          <a:r>
            <a:rPr lang="it-IT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Oltre al codice CDD, potrà essere inserita anche l’edizione di riferimento,  scelta da un menù a tendina nel quale sono indicate le edizioni più recenti. </a:t>
          </a:r>
        </a:p>
      </dgm:t>
    </dgm:pt>
    <dgm:pt modelId="{A9203FA6-CDCA-4DC3-B379-C275E3A4AED7}" type="parTrans" cxnId="{3EA4E19E-01E4-4CA4-A9F3-08F50BF5BBA6}">
      <dgm:prSet/>
      <dgm:spPr/>
      <dgm:t>
        <a:bodyPr/>
        <a:lstStyle/>
        <a:p>
          <a:endParaRPr lang="it-IT"/>
        </a:p>
      </dgm:t>
    </dgm:pt>
    <dgm:pt modelId="{BBD4FD20-21D6-4F8C-8205-20B5AE5E36CC}" type="sibTrans" cxnId="{3EA4E19E-01E4-4CA4-A9F3-08F50BF5BBA6}">
      <dgm:prSet/>
      <dgm:spPr/>
      <dgm:t>
        <a:bodyPr/>
        <a:lstStyle/>
        <a:p>
          <a:endParaRPr lang="it-IT"/>
        </a:p>
      </dgm:t>
    </dgm:pt>
    <dgm:pt modelId="{9FAB3F98-8457-4108-AE0A-14B8C09A35B4}" type="pres">
      <dgm:prSet presAssocID="{F343FE30-77F6-4F4E-B561-36A17E7AFF45}" presName="Name0" presStyleCnt="0">
        <dgm:presLayoutVars>
          <dgm:dir/>
        </dgm:presLayoutVars>
      </dgm:prSet>
      <dgm:spPr/>
      <dgm:t>
        <a:bodyPr/>
        <a:lstStyle/>
        <a:p>
          <a:endParaRPr lang="it-IT"/>
        </a:p>
      </dgm:t>
    </dgm:pt>
    <dgm:pt modelId="{759D8874-46E3-423C-9864-0BC506D98F60}" type="pres">
      <dgm:prSet presAssocID="{A55625B0-3A47-44D7-BBA0-39475BBA5779}" presName="noChildren" presStyleCnt="0"/>
      <dgm:spPr/>
    </dgm:pt>
    <dgm:pt modelId="{586FC853-7CC7-4407-9632-88ACEA1337EA}" type="pres">
      <dgm:prSet presAssocID="{A55625B0-3A47-44D7-BBA0-39475BBA5779}" presName="gap" presStyleCnt="0"/>
      <dgm:spPr/>
    </dgm:pt>
    <dgm:pt modelId="{52505B6C-DC3E-40F7-907A-5041153B93F4}" type="pres">
      <dgm:prSet presAssocID="{A55625B0-3A47-44D7-BBA0-39475BBA5779}" presName="medCircle2" presStyleLbl="vennNode1" presStyleIdx="0" presStyleCnt="1" custLinFactY="-13168" custLinFactNeighborX="-14133" custLinFactNeighborY="-100000"/>
      <dgm:spPr>
        <a:xfrm>
          <a:off x="390049" y="384361"/>
          <a:ext cx="1218141" cy="1218141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it-IT"/>
        </a:p>
      </dgm:t>
    </dgm:pt>
    <dgm:pt modelId="{B75151C5-B1E8-4FE4-90DB-485D539C2679}" type="pres">
      <dgm:prSet presAssocID="{A55625B0-3A47-44D7-BBA0-39475BBA5779}" presName="txLvlOnly1" presStyleLbl="revTx" presStyleIdx="0" presStyleCnt="1" custScaleX="85279" custScaleY="257260" custLinFactNeighborX="-9108" custLinFactNeighborY="-59015"/>
      <dgm:spPr/>
      <dgm:t>
        <a:bodyPr/>
        <a:lstStyle/>
        <a:p>
          <a:endParaRPr lang="it-IT"/>
        </a:p>
      </dgm:t>
    </dgm:pt>
  </dgm:ptLst>
  <dgm:cxnLst>
    <dgm:cxn modelId="{50D0A1FD-3EE2-40BB-B49F-004B63E8292B}" type="presOf" srcId="{F343FE30-77F6-4F4E-B561-36A17E7AFF45}" destId="{9FAB3F98-8457-4108-AE0A-14B8C09A35B4}" srcOrd="0" destOrd="0" presId="urn:microsoft.com/office/officeart/2008/layout/VerticalCircleList"/>
    <dgm:cxn modelId="{B20FE733-62E8-4C60-8474-BF258412ABD9}" type="presOf" srcId="{A55625B0-3A47-44D7-BBA0-39475BBA5779}" destId="{B75151C5-B1E8-4FE4-90DB-485D539C2679}" srcOrd="0" destOrd="0" presId="urn:microsoft.com/office/officeart/2008/layout/VerticalCircleList"/>
    <dgm:cxn modelId="{3EA4E19E-01E4-4CA4-A9F3-08F50BF5BBA6}" srcId="{F343FE30-77F6-4F4E-B561-36A17E7AFF45}" destId="{A55625B0-3A47-44D7-BBA0-39475BBA5779}" srcOrd="0" destOrd="0" parTransId="{A9203FA6-CDCA-4DC3-B379-C275E3A4AED7}" sibTransId="{BBD4FD20-21D6-4F8C-8205-20B5AE5E36CC}"/>
    <dgm:cxn modelId="{D0E5620D-164B-4E07-B1A7-D1D895EEE81D}" type="presParOf" srcId="{9FAB3F98-8457-4108-AE0A-14B8C09A35B4}" destId="{759D8874-46E3-423C-9864-0BC506D98F60}" srcOrd="0" destOrd="0" presId="urn:microsoft.com/office/officeart/2008/layout/VerticalCircleList"/>
    <dgm:cxn modelId="{2A09E551-A7DD-47FF-BAC1-ACEFD45F83FF}" type="presParOf" srcId="{759D8874-46E3-423C-9864-0BC506D98F60}" destId="{586FC853-7CC7-4407-9632-88ACEA1337EA}" srcOrd="0" destOrd="0" presId="urn:microsoft.com/office/officeart/2008/layout/VerticalCircleList"/>
    <dgm:cxn modelId="{4ACE36D9-614B-4CED-A4E5-19015AB9AC4B}" type="presParOf" srcId="{759D8874-46E3-423C-9864-0BC506D98F60}" destId="{52505B6C-DC3E-40F7-907A-5041153B93F4}" srcOrd="1" destOrd="0" presId="urn:microsoft.com/office/officeart/2008/layout/VerticalCircleList"/>
    <dgm:cxn modelId="{79E5162C-5A4C-4D5F-9D6A-9E1AC2B1EA63}" type="presParOf" srcId="{759D8874-46E3-423C-9864-0BC506D98F60}" destId="{B75151C5-B1E8-4FE4-90DB-485D539C2679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05B6C-DC3E-40F7-907A-5041153B93F4}">
      <dsp:nvSpPr>
        <dsp:cNvPr id="0" name=""/>
        <dsp:cNvSpPr/>
      </dsp:nvSpPr>
      <dsp:spPr>
        <a:xfrm>
          <a:off x="148910" y="110640"/>
          <a:ext cx="1356648" cy="1356648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75151C5-B1E8-4FE4-90DB-485D539C2679}">
      <dsp:nvSpPr>
        <dsp:cNvPr id="0" name=""/>
        <dsp:cNvSpPr/>
      </dsp:nvSpPr>
      <dsp:spPr>
        <a:xfrm>
          <a:off x="684963" y="189637"/>
          <a:ext cx="7653619" cy="2633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l" defTabSz="11557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2600" b="0" kern="1200" dirty="0" smtClean="0"/>
            <a:t>Nel caso in cui sia presente nelle fonti della descrizione l’indicazione </a:t>
          </a:r>
          <a:r>
            <a:rPr lang="it-IT" sz="2600" b="0" kern="1200" dirty="0" smtClean="0">
              <a:solidFill>
                <a:srgbClr val="FF0000"/>
              </a:solidFill>
            </a:rPr>
            <a:t>“Stampato in proprio”</a:t>
          </a:r>
          <a:r>
            <a:rPr lang="it-IT" sz="2600" b="0" kern="1200" dirty="0" smtClean="0"/>
            <a:t>, </a:t>
          </a:r>
          <a:r>
            <a:rPr lang="it-IT" sz="2600" b="0" kern="1200" dirty="0" smtClean="0">
              <a:solidFill>
                <a:srgbClr val="FF0000"/>
              </a:solidFill>
            </a:rPr>
            <a:t>“a spese dell’autore”</a:t>
          </a:r>
          <a:r>
            <a:rPr lang="it-IT" sz="2600" b="0" kern="1200" dirty="0" smtClean="0"/>
            <a:t>, o locuzione analoga, la si riporta nel campo.</a:t>
          </a:r>
        </a:p>
      </dsp:txBody>
      <dsp:txXfrm>
        <a:off x="684963" y="189637"/>
        <a:ext cx="7653619" cy="26333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05B6C-DC3E-40F7-907A-5041153B93F4}">
      <dsp:nvSpPr>
        <dsp:cNvPr id="0" name=""/>
        <dsp:cNvSpPr/>
      </dsp:nvSpPr>
      <dsp:spPr>
        <a:xfrm>
          <a:off x="322279" y="306163"/>
          <a:ext cx="1127580" cy="1127580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75151C5-B1E8-4FE4-90DB-485D539C2679}">
      <dsp:nvSpPr>
        <dsp:cNvPr id="0" name=""/>
        <dsp:cNvSpPr/>
      </dsp:nvSpPr>
      <dsp:spPr>
        <a:xfrm>
          <a:off x="859436" y="457010"/>
          <a:ext cx="6016052" cy="1127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Se il luogo di pubblicazione appare in più lingue, si riporta nella lingua del testo.</a:t>
          </a:r>
        </a:p>
      </dsp:txBody>
      <dsp:txXfrm>
        <a:off x="859436" y="457010"/>
        <a:ext cx="6016052" cy="1127580"/>
      </dsp:txXfrm>
    </dsp:sp>
    <dsp:sp modelId="{2B32EB94-CB9C-47E3-B8BA-81D4CFE52844}">
      <dsp:nvSpPr>
        <dsp:cNvPr id="0" name=""/>
        <dsp:cNvSpPr/>
      </dsp:nvSpPr>
      <dsp:spPr>
        <a:xfrm>
          <a:off x="288034" y="2146802"/>
          <a:ext cx="1127580" cy="1127580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8CB887E2-2915-4140-A1DC-F2B65877B7B3}">
      <dsp:nvSpPr>
        <dsp:cNvPr id="0" name=""/>
        <dsp:cNvSpPr/>
      </dsp:nvSpPr>
      <dsp:spPr>
        <a:xfrm>
          <a:off x="859436" y="2324396"/>
          <a:ext cx="6016052" cy="1127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3020" rIns="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Se il luogo e il testo appaiono in più lingue, e nessuna è presentata con maggiore evidenza, si riporta la prima. </a:t>
          </a:r>
          <a:endParaRPr lang="it-IT" sz="2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859436" y="2324396"/>
        <a:ext cx="6016052" cy="1127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05B6C-DC3E-40F7-907A-5041153B93F4}">
      <dsp:nvSpPr>
        <dsp:cNvPr id="0" name=""/>
        <dsp:cNvSpPr/>
      </dsp:nvSpPr>
      <dsp:spPr>
        <a:xfrm>
          <a:off x="69289" y="69444"/>
          <a:ext cx="1229467" cy="1229467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75151C5-B1E8-4FE4-90DB-485D539C2679}">
      <dsp:nvSpPr>
        <dsp:cNvPr id="0" name=""/>
        <dsp:cNvSpPr/>
      </dsp:nvSpPr>
      <dsp:spPr>
        <a:xfrm>
          <a:off x="693351" y="344531"/>
          <a:ext cx="6993841" cy="4742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Quando il nome del luogo è dato da un </a:t>
          </a:r>
          <a:r>
            <a:rPr lang="it-IT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comune</a:t>
          </a: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, si riporta l’indicazione della provincia tra parentesi tonde, quando è necessaria per disambiguare il nome: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Es.: </a:t>
          </a:r>
          <a:r>
            <a:rPr lang="it-IT" sz="2000" b="0" kern="1200" dirty="0" smtClean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Castro (Bergamo)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dirty="0" smtClean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Castro (Lecce)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b="0" kern="1200" dirty="0" smtClean="0">
            <a:solidFill>
              <a:sysClr val="windowText" lastClr="000000"/>
            </a:solidFill>
            <a:latin typeface="Trebuchet MS" panose="020B0603020202020204"/>
            <a:ea typeface="+mn-ea"/>
            <a:cs typeface="+mn-cs"/>
          </a:endParaRPr>
        </a:p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Per le altre località l’indicazione di un ambito più vasto si riporta o si aggiunge, tra parentesi tonda, nei casi di omonimia: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Es</a:t>
          </a:r>
          <a:r>
            <a:rPr lang="en-US" sz="2000" b="1" kern="1200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.:</a:t>
          </a: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Freiburg (Germania)</a:t>
          </a:r>
        </a:p>
      </dsp:txBody>
      <dsp:txXfrm>
        <a:off x="693351" y="344531"/>
        <a:ext cx="6993841" cy="47427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05B6C-DC3E-40F7-907A-5041153B93F4}">
      <dsp:nvSpPr>
        <dsp:cNvPr id="0" name=""/>
        <dsp:cNvSpPr/>
      </dsp:nvSpPr>
      <dsp:spPr>
        <a:xfrm>
          <a:off x="0" y="0"/>
          <a:ext cx="1251269" cy="1251269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75151C5-B1E8-4FE4-90DB-485D539C2679}">
      <dsp:nvSpPr>
        <dsp:cNvPr id="0" name=""/>
        <dsp:cNvSpPr/>
      </dsp:nvSpPr>
      <dsp:spPr>
        <a:xfrm>
          <a:off x="500697" y="144924"/>
          <a:ext cx="7495856" cy="4042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Sono previste nuove note di descrizione che verranno inserite nella casistica del manuale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Es.:</a:t>
          </a:r>
          <a:r>
            <a:rPr lang="it-IT" sz="1800" kern="1200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- Cambiamento da periodico a collana o viceversa;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- Indicazione di una periodicità dichiarata non corrispondente a quella effettiva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- Accesso al full text previa registrazione gratuita nel sito della rivista</a:t>
          </a:r>
        </a:p>
        <a:p>
          <a:pPr lvl="0" algn="just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Le note, ovviamente, non dovranno essere in contraddizione con i principi su cui si basa il catalogo. </a:t>
          </a:r>
        </a:p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500697" y="144924"/>
        <a:ext cx="7495856" cy="4042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05B6C-DC3E-40F7-907A-5041153B93F4}">
      <dsp:nvSpPr>
        <dsp:cNvPr id="0" name=""/>
        <dsp:cNvSpPr/>
      </dsp:nvSpPr>
      <dsp:spPr>
        <a:xfrm>
          <a:off x="360038" y="42776"/>
          <a:ext cx="908885" cy="867459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75151C5-B1E8-4FE4-90DB-485D539C2679}">
      <dsp:nvSpPr>
        <dsp:cNvPr id="0" name=""/>
        <dsp:cNvSpPr/>
      </dsp:nvSpPr>
      <dsp:spPr>
        <a:xfrm>
          <a:off x="956203" y="191110"/>
          <a:ext cx="6667356" cy="1249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Quando una pubblicazione fa riferimento </a:t>
          </a:r>
          <a:r>
            <a:rPr lang="it-IT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a due paesi diversi in tempi diversi</a:t>
          </a: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, si indica il paese di pubblicazione </a:t>
          </a:r>
          <a:r>
            <a:rPr lang="it-IT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ultimo o più recente;</a:t>
          </a: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 </a:t>
          </a:r>
        </a:p>
      </dsp:txBody>
      <dsp:txXfrm>
        <a:off x="956203" y="191110"/>
        <a:ext cx="6667356" cy="1249653"/>
      </dsp:txXfrm>
    </dsp:sp>
    <dsp:sp modelId="{2B32EB94-CB9C-47E3-B8BA-81D4CFE52844}">
      <dsp:nvSpPr>
        <dsp:cNvPr id="0" name=""/>
        <dsp:cNvSpPr/>
      </dsp:nvSpPr>
      <dsp:spPr>
        <a:xfrm>
          <a:off x="360038" y="1763186"/>
          <a:ext cx="947924" cy="893452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8CB887E2-2915-4140-A1DC-F2B65877B7B3}">
      <dsp:nvSpPr>
        <dsp:cNvPr id="0" name=""/>
        <dsp:cNvSpPr/>
      </dsp:nvSpPr>
      <dsp:spPr>
        <a:xfrm>
          <a:off x="959928" y="1965680"/>
          <a:ext cx="6667356" cy="1249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Quando una pubblicazione fa riferimento </a:t>
          </a:r>
          <a:r>
            <a:rPr lang="it-IT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contemporaneamente</a:t>
          </a: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 a due diversi paesi, si sceglie il </a:t>
          </a:r>
          <a:r>
            <a:rPr lang="it-IT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primo</a:t>
          </a:r>
          <a:r>
            <a:rPr lang="it-IT" sz="2000" b="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;</a:t>
          </a: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 </a:t>
          </a:r>
        </a:p>
      </dsp:txBody>
      <dsp:txXfrm>
        <a:off x="959928" y="1965680"/>
        <a:ext cx="6667356" cy="1249653"/>
      </dsp:txXfrm>
    </dsp:sp>
    <dsp:sp modelId="{F35A02C9-9B7C-4FA7-A0B9-62EB2FB3DBCB}">
      <dsp:nvSpPr>
        <dsp:cNvPr id="0" name=""/>
        <dsp:cNvSpPr/>
      </dsp:nvSpPr>
      <dsp:spPr>
        <a:xfrm>
          <a:off x="435362" y="3287001"/>
          <a:ext cx="967918" cy="994923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DCE14842-C816-4CC6-983D-C1DBAC054EB8}">
      <dsp:nvSpPr>
        <dsp:cNvPr id="0" name=""/>
        <dsp:cNvSpPr/>
      </dsp:nvSpPr>
      <dsp:spPr>
        <a:xfrm>
          <a:off x="1008092" y="3486764"/>
          <a:ext cx="6366059" cy="854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Quando una pubblicazione è cessata, si indica il paese in cui è stata pubblicata per più tempo.</a:t>
          </a:r>
        </a:p>
      </dsp:txBody>
      <dsp:txXfrm>
        <a:off x="1008092" y="3486764"/>
        <a:ext cx="6366059" cy="8545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05B6C-DC3E-40F7-907A-5041153B93F4}">
      <dsp:nvSpPr>
        <dsp:cNvPr id="0" name=""/>
        <dsp:cNvSpPr/>
      </dsp:nvSpPr>
      <dsp:spPr>
        <a:xfrm>
          <a:off x="432047" y="59957"/>
          <a:ext cx="1103553" cy="1021629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75151C5-B1E8-4FE4-90DB-485D539C2679}">
      <dsp:nvSpPr>
        <dsp:cNvPr id="0" name=""/>
        <dsp:cNvSpPr/>
      </dsp:nvSpPr>
      <dsp:spPr>
        <a:xfrm>
          <a:off x="1008110" y="228577"/>
          <a:ext cx="6674670" cy="640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Per la periodicità va utilizzata la tabella del MARC21; </a:t>
          </a:r>
        </a:p>
      </dsp:txBody>
      <dsp:txXfrm>
        <a:off x="1008110" y="228577"/>
        <a:ext cx="6674670" cy="640209"/>
      </dsp:txXfrm>
    </dsp:sp>
    <dsp:sp modelId="{2B32EB94-CB9C-47E3-B8BA-81D4CFE52844}">
      <dsp:nvSpPr>
        <dsp:cNvPr id="0" name=""/>
        <dsp:cNvSpPr/>
      </dsp:nvSpPr>
      <dsp:spPr>
        <a:xfrm>
          <a:off x="432047" y="1259133"/>
          <a:ext cx="1076258" cy="1018664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8CB887E2-2915-4140-A1DC-F2B65877B7B3}">
      <dsp:nvSpPr>
        <dsp:cNvPr id="0" name=""/>
        <dsp:cNvSpPr/>
      </dsp:nvSpPr>
      <dsp:spPr>
        <a:xfrm>
          <a:off x="977480" y="1475153"/>
          <a:ext cx="6789273" cy="1272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Nel caso in cui la periodicità dichiarata </a:t>
          </a:r>
          <a:r>
            <a:rPr lang="it-IT" sz="20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sia sbagliata</a:t>
          </a:r>
          <a:r>
            <a:rPr lang="it-IT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, andrà indicata quella corretta segnalando, in nota, che quella dichiarata è sbagliata; </a:t>
          </a:r>
        </a:p>
      </dsp:txBody>
      <dsp:txXfrm>
        <a:off x="977480" y="1475153"/>
        <a:ext cx="6789273" cy="1272503"/>
      </dsp:txXfrm>
    </dsp:sp>
    <dsp:sp modelId="{F35A02C9-9B7C-4FA7-A0B9-62EB2FB3DBCB}">
      <dsp:nvSpPr>
        <dsp:cNvPr id="0" name=""/>
        <dsp:cNvSpPr/>
      </dsp:nvSpPr>
      <dsp:spPr>
        <a:xfrm>
          <a:off x="504051" y="2912847"/>
          <a:ext cx="1076958" cy="1064258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DCE14842-C816-4CC6-983D-C1DBAC054EB8}">
      <dsp:nvSpPr>
        <dsp:cNvPr id="0" name=""/>
        <dsp:cNvSpPr/>
      </dsp:nvSpPr>
      <dsp:spPr>
        <a:xfrm>
          <a:off x="977480" y="3227111"/>
          <a:ext cx="6789273" cy="1272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Riportare la periodicità che appare nella numerazione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rgbClr val="FF0000"/>
              </a:solidFill>
              <a:latin typeface="Trebuchet MS" panose="020B0603020202020204"/>
              <a:ea typeface="+mn-ea"/>
              <a:cs typeface="+mn-cs"/>
            </a:rPr>
            <a:t>Es.: </a:t>
          </a:r>
          <a:endParaRPr lang="it-IT" sz="1800" kern="1200" dirty="0" smtClean="0">
            <a:solidFill>
              <a:srgbClr val="FF0000"/>
            </a:solidFill>
            <a:latin typeface="Trebuchet MS" panose="020B0603020202020204"/>
            <a:ea typeface="+mn-ea"/>
            <a:cs typeface="+mn-cs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se una rivista pubblica sempre i </a:t>
          </a:r>
          <a:r>
            <a:rPr lang="it-IT" sz="18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nn</a:t>
          </a:r>
          <a:r>
            <a:rPr lang="it-IT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. ½ e ¾, la periodicità da dichiarare è </a:t>
          </a:r>
          <a:r>
            <a:rPr lang="it-IT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trimestrale</a:t>
          </a:r>
          <a:r>
            <a:rPr lang="it-IT" sz="18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, non semestrale.</a:t>
          </a:r>
        </a:p>
      </dsp:txBody>
      <dsp:txXfrm>
        <a:off x="977480" y="3227111"/>
        <a:ext cx="6789273" cy="12725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05B6C-DC3E-40F7-907A-5041153B93F4}">
      <dsp:nvSpPr>
        <dsp:cNvPr id="0" name=""/>
        <dsp:cNvSpPr/>
      </dsp:nvSpPr>
      <dsp:spPr>
        <a:xfrm>
          <a:off x="398752" y="112340"/>
          <a:ext cx="1245322" cy="1245322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</dsp:sp>
    <dsp:sp modelId="{B75151C5-B1E8-4FE4-90DB-485D539C2679}">
      <dsp:nvSpPr>
        <dsp:cNvPr id="0" name=""/>
        <dsp:cNvSpPr/>
      </dsp:nvSpPr>
      <dsp:spPr>
        <a:xfrm>
          <a:off x="1081306" y="0"/>
          <a:ext cx="5666151" cy="3203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860" rIns="0" bIns="22860" numCol="1" spcCol="1270" anchor="ctr" anchorCtr="0">
          <a:noAutofit/>
        </a:bodyPr>
        <a:lstStyle/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it-IT" sz="18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Trebuchet MS" panose="020B0603020202020204"/>
            <a:ea typeface="+mn-ea"/>
            <a:cs typeface="+mn-cs"/>
          </a:endParaRPr>
        </a:p>
        <a:p>
          <a:pPr lvl="0" algn="l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  <a:ea typeface="+mn-ea"/>
              <a:cs typeface="+mn-cs"/>
            </a:rPr>
            <a:t>Oltre al codice CDD, potrà essere inserita anche l’edizione di riferimento,  scelta da un menù a tendina nel quale sono indicate le edizioni più recenti. </a:t>
          </a:r>
        </a:p>
      </dsp:txBody>
      <dsp:txXfrm>
        <a:off x="1081306" y="0"/>
        <a:ext cx="5666151" cy="3203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2536-C91D-4D81-869C-0013A735968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C9451-71FC-4470-AA85-CBE7E5F92F8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3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C9451-71FC-4470-AA85-CBE7E5F92F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C9451-71FC-4470-AA85-CBE7E5F92F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12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C9451-71FC-4470-AA85-CBE7E5F92F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5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C9451-71FC-4470-AA85-CBE7E5F92F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9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5B5E-484E-4B01-81BB-54F0294E9178}" type="datetime1">
              <a:rPr lang="it-IT" smtClean="0"/>
              <a:t>28/02/2019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B43D-7AB0-4163-A270-389163144BE8}" type="datetime1">
              <a:rPr lang="it-IT" smtClean="0"/>
              <a:t>28/02/2019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5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BA7E9-D12D-4832-A204-3531EAC998A2}" type="datetime1">
              <a:rPr lang="it-IT" smtClean="0"/>
              <a:t>28/02/2019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6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BEF18-8969-4DD1-81FC-49698BC50517}" type="datetime1">
              <a:rPr lang="it-IT" smtClean="0"/>
              <a:t>28/02/2019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B14F-EBA3-45C2-8150-825EAE2855B1}" type="datetime1">
              <a:rPr lang="it-IT" smtClean="0"/>
              <a:t>28/02/2019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3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94A9-3464-4D9F-AB20-692E640042B3}" type="datetime1">
              <a:rPr lang="it-IT" smtClean="0"/>
              <a:t>28/02/2019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594C-5578-43AE-87B8-FFFB60175CD0}" type="datetime1">
              <a:rPr lang="it-IT" smtClean="0"/>
              <a:t>28/02/2019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6899-FD88-4783-9E26-DF2CD078348C}" type="datetime1">
              <a:rPr lang="it-IT" smtClean="0"/>
              <a:t>28/02/2019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586A-332F-4823-8B2D-ADFFC1B5F890}" type="datetime1">
              <a:rPr lang="it-IT" smtClean="0"/>
              <a:t>28/02/2019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1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4AA9-9E38-4478-BFAC-28CBBE60040A}" type="datetime1">
              <a:rPr lang="it-IT" smtClean="0"/>
              <a:t>28/02/2019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1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6ECB-C045-4A2B-9C75-DDA902E3C4CB}" type="datetime1">
              <a:rPr lang="it-IT" smtClean="0"/>
              <a:t>28/02/2019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3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60539-1993-43E6-9A88-195D2EE89E4C}" type="datetime1">
              <a:rPr lang="it-IT" smtClean="0"/>
              <a:t>28/02/2019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3.png"/><Relationship Id="rId9" Type="http://schemas.microsoft.com/office/2007/relationships/diagramDrawing" Target="../diagrams/drawing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3.png"/><Relationship Id="rId9" Type="http://schemas.microsoft.com/office/2007/relationships/diagramDrawing" Target="../diagrams/drawing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628801"/>
            <a:ext cx="7630616" cy="129614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/>
              <a:t>ACNP revisionato: </a:t>
            </a:r>
            <a:br>
              <a:rPr lang="it-IT" b="1" dirty="0"/>
            </a:br>
            <a:r>
              <a:rPr lang="it-IT" b="1" dirty="0"/>
              <a:t>le regole e i periodici elettronici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208912" cy="1224136"/>
          </a:xfrm>
        </p:spPr>
        <p:txBody>
          <a:bodyPr>
            <a:normAutofit fontScale="85000" lnSpcReduction="20000"/>
          </a:bodyPr>
          <a:lstStyle/>
          <a:p>
            <a:r>
              <a:rPr lang="it-IT" sz="3800" b="1" dirty="0">
                <a:solidFill>
                  <a:srgbClr val="0070C0"/>
                </a:solidFill>
              </a:rPr>
              <a:t>Pubblicazione, classificazione … [et al.]</a:t>
            </a:r>
            <a:endParaRPr lang="it-IT" sz="3800" dirty="0">
              <a:solidFill>
                <a:srgbClr val="0070C0"/>
              </a:solidFill>
            </a:endParaRPr>
          </a:p>
          <a:p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0" name="Sottotitolo 2"/>
          <p:cNvSpPr txBox="1">
            <a:spLocks/>
          </p:cNvSpPr>
          <p:nvPr/>
        </p:nvSpPr>
        <p:spPr>
          <a:xfrm>
            <a:off x="4644008" y="5032323"/>
            <a:ext cx="4125185" cy="862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it-IT" sz="17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Daniela Castaldi</a:t>
            </a:r>
          </a:p>
          <a:p>
            <a:pPr algn="ctr">
              <a:lnSpc>
                <a:spcPct val="110000"/>
              </a:lnSpc>
            </a:pPr>
            <a:r>
              <a:rPr lang="it-IT" sz="17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Università degli Studi della Campania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805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4" name="Segnaposto contenuto 2"/>
          <p:cNvSpPr txBox="1">
            <a:spLocks/>
          </p:cNvSpPr>
          <p:nvPr/>
        </p:nvSpPr>
        <p:spPr>
          <a:xfrm>
            <a:off x="251520" y="1468738"/>
            <a:ext cx="4184035" cy="3880772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com’era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 il luogo di pubblicazione varia nel tempo, si riportano il primo e l’ultimo.</a:t>
            </a: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Segnaposto contenuto 3"/>
          <p:cNvSpPr txBox="1">
            <a:spLocks/>
          </p:cNvSpPr>
          <p:nvPr/>
        </p:nvSpPr>
        <p:spPr>
          <a:xfrm>
            <a:off x="4644008" y="1468737"/>
            <a:ext cx="4184034" cy="3880773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come è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Quando un periodico, nel corso della sua vita, è pubblicato in più luoghi, quindi varia nel tempo, si riportano, il primo luogo, nella stringa 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“Luogo”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e</a:t>
            </a:r>
            <a:r>
              <a:rPr kumimoji="0" lang="it-IT" sz="21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il luogo ultimo o corrente, nell’apposita stringa. </a:t>
            </a:r>
          </a:p>
          <a:p>
            <a:pPr marL="0" lvl="0" indent="0">
              <a:lnSpc>
                <a:spcPct val="160000"/>
              </a:lnSpc>
              <a:buClr>
                <a:srgbClr val="90C226"/>
              </a:buClr>
              <a:buNone/>
              <a:defRPr/>
            </a:pP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È stata modificata l’attuale definizione di “ultimo </a:t>
            </a:r>
            <a:r>
              <a:rPr lang="it-IT" sz="2100" b="1" dirty="0">
                <a:solidFill>
                  <a:sysClr val="windowText" lastClr="000000"/>
                </a:solidFill>
                <a:latin typeface="Trebuchet MS" panose="020B0603020202020204"/>
              </a:rPr>
              <a:t>luogo” 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con 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“luogo ultimo o corrente”</a:t>
            </a:r>
            <a:r>
              <a:rPr kumimoji="0" lang="it-IT" sz="21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3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251520" y="1394239"/>
            <a:ext cx="4184035" cy="3880772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com’era …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 il periodico è pubblicato contemporaneamente da editori   diversi, con sedi diverse, i luoghi si indicano separati da un trattino (-) senza spazio fino a un massimo di due.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it-IT" b="1" dirty="0" smtClean="0">
                <a:solidFill>
                  <a:srgbClr val="FF0000"/>
                </a:solidFill>
                <a:latin typeface="Trebuchet MS" panose="020B0603020202020204"/>
              </a:rPr>
              <a:t>Es.: </a:t>
            </a:r>
            <a:r>
              <a:rPr lang="it-IT" b="1" dirty="0" smtClean="0">
                <a:solidFill>
                  <a:sysClr val="windowText" lastClr="000000"/>
                </a:solidFill>
                <a:latin typeface="Trebuchet MS" panose="020B0603020202020204"/>
              </a:rPr>
              <a:t>Berlino-Madrid</a:t>
            </a: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Segnaposto contenuto 3"/>
          <p:cNvSpPr txBox="1">
            <a:spLocks/>
          </p:cNvSpPr>
          <p:nvPr/>
        </p:nvSpPr>
        <p:spPr>
          <a:xfrm>
            <a:off x="4619776" y="1394239"/>
            <a:ext cx="4184034" cy="3880773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com’è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 un periodico è pubblicato da più editori, con sedi diverse, </a:t>
            </a:r>
            <a:r>
              <a:rPr lang="it-IT" b="1" dirty="0" smtClean="0">
                <a:solidFill>
                  <a:sysClr val="windowText" lastClr="000000"/>
                </a:solidFill>
                <a:latin typeface="Trebuchet MS" panose="020B0603020202020204"/>
              </a:rPr>
              <a:t>che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si presentano con la stessa evidenza tipografica, si riporta il primo luogo seguito da [etc.].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Es.: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Berlino …</a:t>
            </a:r>
            <a:r>
              <a:rPr kumimoji="0" lang="it-IT" sz="1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[etc.]</a:t>
            </a: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286627" y="919475"/>
            <a:ext cx="8596668" cy="1320800"/>
          </a:xfrm>
          <a:prstGeom prst="rect">
            <a:avLst/>
          </a:prstGeom>
          <a:solidFill>
            <a:srgbClr val="0070C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solidFill>
                  <a:schemeClr val="bg1"/>
                </a:solidFill>
              </a:rPr>
              <a:t>2: Quali sono le novità introdotte nel nuovo manuale</a:t>
            </a:r>
            <a:endParaRPr lang="it-IT" sz="2800" dirty="0">
              <a:solidFill>
                <a:schemeClr val="bg1"/>
              </a:solidFill>
            </a:endParaRP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3043518973"/>
              </p:ext>
            </p:extLst>
          </p:nvPr>
        </p:nvGraphicFramePr>
        <p:xfrm>
          <a:off x="827584" y="2362313"/>
          <a:ext cx="6875489" cy="3861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0568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B32EB94-CB9C-47E3-B8BA-81D4CFE52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graphicEl>
                                              <a:dgm id="{2B32EB94-CB9C-47E3-B8BA-81D4CFE52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>
                                            <p:graphicEl>
                                              <a:dgm id="{2B32EB94-CB9C-47E3-B8BA-81D4CFE52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CB887E2-2915-4140-A1DC-F2B65877B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graphicEl>
                                              <a:dgm id="{8CB887E2-2915-4140-A1DC-F2B65877B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graphicEl>
                                              <a:dgm id="{8CB887E2-2915-4140-A1DC-F2B65877B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10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3208471335"/>
              </p:ext>
            </p:extLst>
          </p:nvPr>
        </p:nvGraphicFramePr>
        <p:xfrm>
          <a:off x="631885" y="919475"/>
          <a:ext cx="7715250" cy="5202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60170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278432" y="3499661"/>
            <a:ext cx="2759616" cy="369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600308" y="1699453"/>
            <a:ext cx="1265301" cy="1265301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</p:sp>
      <p:sp>
        <p:nvSpPr>
          <p:cNvPr id="28" name="Rettangolo 27"/>
          <p:cNvSpPr/>
          <p:nvPr/>
        </p:nvSpPr>
        <p:spPr>
          <a:xfrm>
            <a:off x="1115616" y="1978951"/>
            <a:ext cx="747499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it-IT" sz="2600" dirty="0">
                <a:solidFill>
                  <a:prstClr val="black"/>
                </a:solidFill>
                <a:latin typeface="Trebuchet MS" panose="020B0603020202020204"/>
              </a:rPr>
              <a:t>Nel caso in cui il luogo di pubblicazione sia dato da una </a:t>
            </a:r>
            <a:r>
              <a:rPr lang="it-IT" sz="2600" b="1" dirty="0">
                <a:solidFill>
                  <a:prstClr val="black"/>
                </a:solidFill>
                <a:latin typeface="Trebuchet MS" panose="020B0603020202020204"/>
              </a:rPr>
              <a:t>frazione</a:t>
            </a:r>
            <a:r>
              <a:rPr lang="it-IT" sz="2600" dirty="0">
                <a:solidFill>
                  <a:prstClr val="black"/>
                </a:solidFill>
                <a:latin typeface="Trebuchet MS" panose="020B0603020202020204"/>
              </a:rPr>
              <a:t>, si riporta anche il nome del comune in cui si trova, separato da una </a:t>
            </a:r>
            <a:r>
              <a:rPr lang="it-IT" sz="2600" dirty="0" smtClean="0">
                <a:solidFill>
                  <a:prstClr val="black"/>
                </a:solidFill>
                <a:latin typeface="Trebuchet MS" panose="020B0603020202020204"/>
              </a:rPr>
              <a:t>virgola</a:t>
            </a:r>
          </a:p>
          <a:p>
            <a:pPr algn="ctr" defTabSz="457200"/>
            <a:endParaRPr lang="it-IT" sz="2600" dirty="0">
              <a:solidFill>
                <a:prstClr val="black"/>
              </a:solidFill>
              <a:latin typeface="Trebuchet MS" panose="020B0603020202020204"/>
            </a:endParaRPr>
          </a:p>
          <a:p>
            <a:pPr defTabSz="457200"/>
            <a:r>
              <a:rPr lang="it-IT" sz="2600" b="1" dirty="0">
                <a:solidFill>
                  <a:prstClr val="black"/>
                </a:solidFill>
                <a:latin typeface="Trebuchet MS" panose="020B0603020202020204"/>
              </a:rPr>
              <a:t>	</a:t>
            </a:r>
            <a:r>
              <a:rPr lang="it-IT" sz="2600" b="1" dirty="0" smtClean="0">
                <a:solidFill>
                  <a:prstClr val="black"/>
                </a:solidFill>
                <a:latin typeface="Trebuchet MS" panose="020B0603020202020204"/>
              </a:rPr>
              <a:t>				</a:t>
            </a:r>
            <a:r>
              <a:rPr lang="it-IT" sz="2600" b="1" dirty="0" smtClean="0">
                <a:solidFill>
                  <a:srgbClr val="FF0000"/>
                </a:solidFill>
                <a:latin typeface="Trebuchet MS" panose="020B0603020202020204"/>
              </a:rPr>
              <a:t>Es</a:t>
            </a:r>
            <a:r>
              <a:rPr lang="it-IT" sz="2600" b="1" dirty="0">
                <a:solidFill>
                  <a:srgbClr val="FF0000"/>
                </a:solidFill>
                <a:latin typeface="Trebuchet MS" panose="020B0603020202020204"/>
              </a:rPr>
              <a:t>.:</a:t>
            </a:r>
            <a:r>
              <a:rPr lang="it-IT" sz="2600" dirty="0">
                <a:solidFill>
                  <a:prstClr val="black"/>
                </a:solidFill>
                <a:latin typeface="Trebuchet MS" panose="020B0603020202020204"/>
              </a:rPr>
              <a:t> Ronco, Forlì </a:t>
            </a:r>
            <a:r>
              <a:rPr lang="it-IT" sz="2600" b="1" dirty="0">
                <a:solidFill>
                  <a:prstClr val="black"/>
                </a:solidFill>
                <a:latin typeface="Trebuchet MS" panose="020B0603020202020204"/>
              </a:rPr>
              <a:t> </a:t>
            </a:r>
            <a:endParaRPr lang="it-IT" sz="2600" dirty="0">
              <a:solidFill>
                <a:prstClr val="black"/>
              </a:solidFill>
              <a:latin typeface="Trebuchet MS" panose="020B0603020202020204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7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271028" y="1051805"/>
            <a:ext cx="8596668" cy="1320800"/>
          </a:xfrm>
          <a:prstGeom prst="rect">
            <a:avLst/>
          </a:prstGeom>
          <a:solidFill>
            <a:schemeClr val="accent3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>
                <a:solidFill>
                  <a:srgbClr val="0070C0"/>
                </a:solidFill>
              </a:rPr>
              <a:t>Novità e Modifiche introdotte negli altri campi </a:t>
            </a: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14" name="Sottotitolo 5"/>
          <p:cNvSpPr txBox="1">
            <a:spLocks/>
          </p:cNvSpPr>
          <p:nvPr/>
        </p:nvSpPr>
        <p:spPr>
          <a:xfrm>
            <a:off x="539552" y="2831515"/>
            <a:ext cx="7766936" cy="29860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Note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Codice Paese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Periodicità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Classificazione </a:t>
            </a:r>
            <a:r>
              <a:rPr kumimoji="0" lang="it-I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Dewey</a:t>
            </a: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+mj-lt"/>
              <a:buAutoNum type="arabicPeriod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92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4937" y="1022804"/>
            <a:ext cx="7649361" cy="122868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defTabSz="457200">
              <a:spcBef>
                <a:spcPts val="0"/>
              </a:spcBef>
            </a:pPr>
            <a:r>
              <a:rPr lang="it-IT" sz="4000" b="1" dirty="0">
                <a:solidFill>
                  <a:schemeClr val="bg1"/>
                </a:solidFill>
                <a:latin typeface="Trebuchet MS" panose="020B0603020202020204"/>
              </a:rPr>
              <a:t>Il campo Note:</a:t>
            </a:r>
            <a:r>
              <a:rPr lang="it-IT" sz="4000" dirty="0">
                <a:solidFill>
                  <a:schemeClr val="bg1"/>
                </a:solidFill>
                <a:latin typeface="Trebuchet MS" panose="020B0603020202020204"/>
              </a:rPr>
              <a:t> le modifiche</a:t>
            </a:r>
            <a:endParaRPr lang="it-IT" sz="4000" b="1" dirty="0">
              <a:solidFill>
                <a:schemeClr val="bg1"/>
              </a:solidFill>
              <a:latin typeface="Trebuchet MS" panose="020B0603020202020204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323528" y="2449029"/>
            <a:ext cx="4131080" cy="3756087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com’era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 note di catalogazione non sono un campo a testo libero ma fanno riferimento alle regole riportate nel manuale ACNP.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Segnaposto contenuto 3"/>
          <p:cNvSpPr txBox="1">
            <a:spLocks/>
          </p:cNvSpPr>
          <p:nvPr/>
        </p:nvSpPr>
        <p:spPr>
          <a:xfrm>
            <a:off x="4716016" y="2449029"/>
            <a:ext cx="3888432" cy="3780466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com’è …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 note di catalogazione non sono un campo a testo libero ma fanno riferimento agli ambiti di applicazione previsti dal manuale.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Nel caso di dubbi, consultare il manuale ACNP oppure contattare il gestore.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14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467544" y="897267"/>
            <a:ext cx="7766754" cy="8220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l" defTabSz="457200">
              <a:spcBef>
                <a:spcPts val="0"/>
              </a:spcBef>
            </a:pPr>
            <a:r>
              <a:rPr lang="it-IT" sz="3600" dirty="0">
                <a:solidFill>
                  <a:schemeClr val="bg1"/>
                </a:solidFill>
                <a:latin typeface="Trebuchet MS" panose="020B0603020202020204"/>
              </a:rPr>
              <a:t>… e le novità </a:t>
            </a: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2880955384"/>
              </p:ext>
            </p:extLst>
          </p:nvPr>
        </p:nvGraphicFramePr>
        <p:xfrm>
          <a:off x="467544" y="1885331"/>
          <a:ext cx="8046142" cy="4366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29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1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4937" y="1022804"/>
            <a:ext cx="7649361" cy="122868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defTabSz="457200">
              <a:spcBef>
                <a:spcPts val="0"/>
              </a:spcBef>
            </a:pPr>
            <a:r>
              <a:rPr lang="it-IT" sz="4000" b="1" dirty="0">
                <a:solidFill>
                  <a:schemeClr val="bg1"/>
                </a:solidFill>
                <a:latin typeface="Trebuchet MS" panose="020B0603020202020204"/>
              </a:rPr>
              <a:t>Il campo </a:t>
            </a:r>
            <a:r>
              <a:rPr lang="it-IT" sz="4000" b="1" dirty="0" smtClean="0">
                <a:solidFill>
                  <a:schemeClr val="bg1"/>
                </a:solidFill>
                <a:latin typeface="Trebuchet MS" panose="020B0603020202020204"/>
              </a:rPr>
              <a:t>Paese:</a:t>
            </a:r>
            <a:r>
              <a:rPr lang="it-IT" sz="4000" dirty="0" smtClean="0">
                <a:solidFill>
                  <a:schemeClr val="bg1"/>
                </a:solidFill>
                <a:latin typeface="Trebuchet MS" panose="020B0603020202020204"/>
              </a:rPr>
              <a:t> </a:t>
            </a:r>
            <a:r>
              <a:rPr lang="it-IT" sz="4000" dirty="0">
                <a:solidFill>
                  <a:schemeClr val="bg1"/>
                </a:solidFill>
                <a:latin typeface="Trebuchet MS" panose="020B0603020202020204"/>
              </a:rPr>
              <a:t>le modifiche</a:t>
            </a:r>
            <a:endParaRPr lang="it-IT" sz="4000" b="1" dirty="0">
              <a:solidFill>
                <a:schemeClr val="bg1"/>
              </a:solidFill>
              <a:latin typeface="Trebuchet MS" panose="020B0603020202020204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4" name="Segnaposto contenuto 2"/>
          <p:cNvSpPr txBox="1">
            <a:spLocks/>
          </p:cNvSpPr>
          <p:nvPr/>
        </p:nvSpPr>
        <p:spPr>
          <a:xfrm>
            <a:off x="285137" y="2439737"/>
            <a:ext cx="4124480" cy="3662108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com’era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 caso di Enti internazionali, si inseriva il codice UN (Paese indeterminato).</a:t>
            </a:r>
          </a:p>
        </p:txBody>
      </p:sp>
      <p:sp>
        <p:nvSpPr>
          <p:cNvPr id="15" name="Segnaposto contenuto 3"/>
          <p:cNvSpPr txBox="1">
            <a:spLocks/>
          </p:cNvSpPr>
          <p:nvPr/>
        </p:nvSpPr>
        <p:spPr>
          <a:xfrm>
            <a:off x="4581021" y="2439738"/>
            <a:ext cx="4004409" cy="3662107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com’è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per gli Enti internazionali autori è stato introdotto il codice 00 (Organizzazione internazionale).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61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9552" y="332656"/>
            <a:ext cx="7766754" cy="8220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457200">
              <a:spcBef>
                <a:spcPts val="0"/>
              </a:spcBef>
            </a:pPr>
            <a:r>
              <a:rPr lang="it-IT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la scelta del codice“00”</a:t>
            </a:r>
            <a:endParaRPr lang="it-IT" sz="36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044589" y="129965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sz="20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 panose="020B0603020202020204"/>
              </a:rPr>
              <a:t>La norma ISO 3166-1:2013</a:t>
            </a:r>
          </a:p>
          <a:p>
            <a:pPr lvl="0" algn="ctr"/>
            <a:r>
              <a:rPr lang="it-IT" sz="20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 panose="020B0603020202020204"/>
              </a:rPr>
              <a:t>prevede l’uso di codici a due caratteri alfabetici </a:t>
            </a:r>
            <a:endParaRPr lang="it-IT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4160281" y="2328568"/>
            <a:ext cx="170308" cy="462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044589" y="287365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sz="2000" dirty="0">
                <a:latin typeface="Trebuchet MS" panose="020B0603020202020204"/>
              </a:rPr>
              <a:t>Il </a:t>
            </a:r>
            <a:r>
              <a:rPr lang="it-IT" sz="2000" b="1" dirty="0">
                <a:latin typeface="Trebuchet MS" panose="020B0603020202020204"/>
              </a:rPr>
              <a:t>“</a:t>
            </a:r>
            <a:r>
              <a:rPr lang="it-IT" sz="2000" b="1" dirty="0">
                <a:latin typeface="+mj-lt"/>
              </a:rPr>
              <a:t>rischio</a:t>
            </a:r>
            <a:r>
              <a:rPr lang="it-IT" sz="2000" b="1" dirty="0">
                <a:latin typeface="Trebuchet MS" panose="020B0603020202020204"/>
              </a:rPr>
              <a:t>”</a:t>
            </a:r>
            <a:r>
              <a:rPr lang="it-IT" sz="2000" dirty="0">
                <a:latin typeface="Trebuchet MS" panose="020B0603020202020204"/>
              </a:rPr>
              <a:t> di utilizzare </a:t>
            </a:r>
            <a:r>
              <a:rPr lang="it-IT" sz="2000" dirty="0" smtClean="0">
                <a:latin typeface="Trebuchet MS" panose="020B0603020202020204"/>
              </a:rPr>
              <a:t>un </a:t>
            </a:r>
            <a:r>
              <a:rPr lang="it-IT" sz="2000" dirty="0">
                <a:latin typeface="Trebuchet MS" panose="020B0603020202020204"/>
              </a:rPr>
              <a:t>codice che </a:t>
            </a:r>
            <a:r>
              <a:rPr lang="it-IT" sz="2000" dirty="0" smtClean="0">
                <a:latin typeface="Trebuchet MS" panose="020B0603020202020204"/>
              </a:rPr>
              <a:t>al </a:t>
            </a:r>
            <a:r>
              <a:rPr lang="it-IT" sz="2000" dirty="0">
                <a:latin typeface="Trebuchet MS" panose="020B0603020202020204"/>
              </a:rPr>
              <a:t>momento è libero ma che tra qualche tempo potrebbe essere assegnato ad un altro Paese 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044589" y="4611231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sz="20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 panose="020B0603020202020204"/>
              </a:rPr>
              <a:t>La decisione di adottare il codice numerico 00 a due cifre è derivata dal fatto che al momento l’ISO non prevede questa tipologia di codice</a:t>
            </a:r>
          </a:p>
          <a:p>
            <a:pPr lvl="0" algn="ctr"/>
            <a:endParaRPr lang="it-IT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 panose="020B0603020202020204"/>
            </a:endParaRPr>
          </a:p>
        </p:txBody>
      </p:sp>
      <p:sp>
        <p:nvSpPr>
          <p:cNvPr id="14" name="Freccia in giù 13"/>
          <p:cNvSpPr/>
          <p:nvPr/>
        </p:nvSpPr>
        <p:spPr>
          <a:xfrm>
            <a:off x="4160281" y="4148317"/>
            <a:ext cx="170308" cy="462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8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11" grpId="0"/>
      <p:bldP spid="12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5703" y="1088791"/>
            <a:ext cx="7630616" cy="1296143"/>
          </a:xfr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… una breve introduzione</a:t>
            </a:r>
            <a:endParaRPr lang="it-IT" sz="2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4" name="Sottotitolo 2"/>
          <p:cNvSpPr txBox="1">
            <a:spLocks/>
          </p:cNvSpPr>
          <p:nvPr/>
        </p:nvSpPr>
        <p:spPr>
          <a:xfrm>
            <a:off x="395536" y="2697708"/>
            <a:ext cx="8122533" cy="31041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50000"/>
              </a:lnSpc>
              <a:buClr>
                <a:srgbClr val="90C226"/>
              </a:buClr>
              <a:buFont typeface="+mj-lt"/>
              <a:buAutoNum type="arabicPeriod"/>
              <a:defRPr/>
            </a:pPr>
            <a:r>
              <a:rPr lang="it-IT" sz="2000" b="1" dirty="0">
                <a:solidFill>
                  <a:sysClr val="windowText" lastClr="000000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Gli standard </a:t>
            </a:r>
            <a:r>
              <a:rPr lang="it-IT" sz="2000" b="1" dirty="0" smtClean="0">
                <a:solidFill>
                  <a:sysClr val="windowText" lastClr="000000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internazionali … con le dovute eccezioni </a:t>
            </a:r>
            <a:endParaRPr lang="it-IT" sz="2000" b="1" dirty="0">
              <a:solidFill>
                <a:sysClr val="windowText" lastClr="000000"/>
              </a:solidFill>
              <a:latin typeface="Trebuchet MS" panose="020B0603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I campi oggetto della presentazione:</a:t>
            </a:r>
          </a:p>
          <a:p>
            <a:pPr marR="0" lvl="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  <a:defRPr/>
            </a:pPr>
            <a:r>
              <a:rPr lang="it-IT" sz="2000" dirty="0" smtClean="0">
                <a:solidFill>
                  <a:sysClr val="windowText" lastClr="000000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Editore</a:t>
            </a:r>
          </a:p>
          <a:p>
            <a:pPr marR="0" lvl="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  <a:defRPr/>
            </a:pPr>
            <a:r>
              <a:rPr lang="it-IT" sz="2000" dirty="0" smtClean="0">
                <a:solidFill>
                  <a:sysClr val="windowText" lastClr="000000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Luogo di pubblicazione</a:t>
            </a:r>
          </a:p>
          <a:p>
            <a:pPr marR="0" lvl="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  <a:defRPr/>
            </a:pPr>
            <a:r>
              <a:rPr lang="it-IT" sz="2000" dirty="0" smtClean="0">
                <a:solidFill>
                  <a:sysClr val="windowText" lastClr="000000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Note, codice paese, periodicità e classificazione</a:t>
            </a:r>
          </a:p>
          <a:p>
            <a:pPr marR="0" lvl="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  <a:defRPr/>
            </a:pPr>
            <a:r>
              <a:rPr lang="it-IT" sz="2000" b="1" dirty="0" smtClean="0">
                <a:solidFill>
                  <a:srgbClr val="92D050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it-IT" sz="2000" b="1" dirty="0" smtClean="0">
                <a:solidFill>
                  <a:sysClr val="windowText" lastClr="000000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 Le novità per guidare al meglio il catalogatore  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216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395536" y="859515"/>
            <a:ext cx="7766754" cy="8220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l" defTabSz="457200">
              <a:spcBef>
                <a:spcPts val="0"/>
              </a:spcBef>
            </a:pPr>
            <a:r>
              <a:rPr lang="it-IT" sz="3600" b="1" dirty="0">
                <a:solidFill>
                  <a:schemeClr val="bg1"/>
                </a:solidFill>
                <a:latin typeface="+mj-lt"/>
              </a:rPr>
              <a:t>… e le novità </a:t>
            </a: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1612213511"/>
              </p:ext>
            </p:extLst>
          </p:nvPr>
        </p:nvGraphicFramePr>
        <p:xfrm>
          <a:off x="465270" y="1832610"/>
          <a:ext cx="7627285" cy="4898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8039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0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395536" y="859515"/>
            <a:ext cx="7766754" cy="8220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l" defTabSz="457200">
              <a:spcBef>
                <a:spcPts val="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+mj-lt"/>
              </a:rPr>
              <a:t>Il campo Periodicità: </a:t>
            </a:r>
            <a:r>
              <a:rPr lang="it-IT" sz="3600" dirty="0" smtClean="0">
                <a:solidFill>
                  <a:schemeClr val="bg1"/>
                </a:solidFill>
                <a:latin typeface="+mj-lt"/>
              </a:rPr>
              <a:t>le </a:t>
            </a:r>
            <a:r>
              <a:rPr lang="it-IT" sz="3600" dirty="0">
                <a:solidFill>
                  <a:schemeClr val="bg1"/>
                </a:solidFill>
                <a:latin typeface="+mj-lt"/>
              </a:rPr>
              <a:t>novità </a:t>
            </a: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1339750799"/>
              </p:ext>
            </p:extLst>
          </p:nvPr>
        </p:nvGraphicFramePr>
        <p:xfrm>
          <a:off x="395536" y="1809827"/>
          <a:ext cx="7766754" cy="4583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076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11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1">
                                            <p:graphicEl>
                                              <a:dgm id="{52505B6C-DC3E-40F7-907A-5041153B9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1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1">
                                            <p:graphicEl>
                                              <a:dgm id="{B75151C5-B1E8-4FE4-90DB-485D539C26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B32EB94-CB9C-47E3-B8BA-81D4CFE52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11">
                                            <p:graphicEl>
                                              <a:dgm id="{2B32EB94-CB9C-47E3-B8BA-81D4CFE52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11">
                                            <p:graphicEl>
                                              <a:dgm id="{2B32EB94-CB9C-47E3-B8BA-81D4CFE52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CB887E2-2915-4140-A1DC-F2B65877B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11">
                                            <p:graphicEl>
                                              <a:dgm id="{8CB887E2-2915-4140-A1DC-F2B65877B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11">
                                            <p:graphicEl>
                                              <a:dgm id="{8CB887E2-2915-4140-A1DC-F2B65877B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35A02C9-9B7C-4FA7-A0B9-62EB2FB3D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11">
                                            <p:graphicEl>
                                              <a:dgm id="{F35A02C9-9B7C-4FA7-A0B9-62EB2FB3D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11">
                                            <p:graphicEl>
                                              <a:dgm id="{F35A02C9-9B7C-4FA7-A0B9-62EB2FB3D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CE14842-C816-4CC6-983D-C1DBAC05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1">
                                            <p:graphicEl>
                                              <a:dgm id="{DCE14842-C816-4CC6-983D-C1DBAC05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11">
                                            <p:graphicEl>
                                              <a:dgm id="{DCE14842-C816-4CC6-983D-C1DBAC054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1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395536" y="859515"/>
            <a:ext cx="7766754" cy="8220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 defTabSz="457200">
              <a:spcBef>
                <a:spcPts val="0"/>
              </a:spcBef>
            </a:pPr>
            <a:r>
              <a:rPr lang="it-IT" sz="3600" b="1" dirty="0" smtClean="0">
                <a:solidFill>
                  <a:schemeClr val="bg1"/>
                </a:solidFill>
                <a:latin typeface="+mj-lt"/>
              </a:rPr>
              <a:t>La Classificazione decimale </a:t>
            </a:r>
            <a:r>
              <a:rPr lang="it-IT" sz="3600" b="1" dirty="0" err="1" smtClean="0">
                <a:solidFill>
                  <a:schemeClr val="bg1"/>
                </a:solidFill>
                <a:latin typeface="+mj-lt"/>
              </a:rPr>
              <a:t>Dewey</a:t>
            </a:r>
            <a:r>
              <a:rPr lang="it-IT" sz="3600" b="1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it-IT" sz="3600" dirty="0" smtClean="0">
                <a:solidFill>
                  <a:schemeClr val="bg1"/>
                </a:solidFill>
                <a:latin typeface="+mj-lt"/>
              </a:rPr>
              <a:t>le </a:t>
            </a:r>
            <a:r>
              <a:rPr lang="it-IT" sz="3600" dirty="0">
                <a:solidFill>
                  <a:schemeClr val="bg1"/>
                </a:solidFill>
                <a:latin typeface="+mj-lt"/>
              </a:rPr>
              <a:t>novità </a:t>
            </a: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3565309895"/>
              </p:ext>
            </p:extLst>
          </p:nvPr>
        </p:nvGraphicFramePr>
        <p:xfrm>
          <a:off x="534800" y="2056962"/>
          <a:ext cx="7600853" cy="4288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39335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10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1187624" y="4797152"/>
            <a:ext cx="7766754" cy="8220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r" defTabSz="457200">
              <a:spcBef>
                <a:spcPts val="0"/>
              </a:spcBef>
            </a:pPr>
            <a:r>
              <a:rPr lang="it-IT" sz="3600" dirty="0" smtClean="0">
                <a:solidFill>
                  <a:schemeClr val="bg1"/>
                </a:solidFill>
                <a:latin typeface="+mj-lt"/>
              </a:rPr>
              <a:t>Grazie per l’attenzione</a:t>
            </a:r>
            <a:endParaRPr lang="it-IT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425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628801"/>
            <a:ext cx="7630616" cy="129614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6000" b="1" dirty="0" smtClean="0"/>
              <a:t>Editore</a:t>
            </a:r>
            <a:endParaRPr lang="it-IT" sz="60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4" name="Sottotitolo 2"/>
          <p:cNvSpPr txBox="1">
            <a:spLocks/>
          </p:cNvSpPr>
          <p:nvPr/>
        </p:nvSpPr>
        <p:spPr>
          <a:xfrm>
            <a:off x="840396" y="3284984"/>
            <a:ext cx="7836060" cy="22625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Cosa è stato modificato rispetto al manuale precedente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Quali sono le novità introdotte nel nuovo manuale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03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286627" y="919475"/>
            <a:ext cx="8596668" cy="1320800"/>
          </a:xfrm>
          <a:prstGeom prst="rect">
            <a:avLst/>
          </a:prstGeom>
          <a:solidFill>
            <a:srgbClr val="0070C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 smtClean="0">
                <a:solidFill>
                  <a:schemeClr val="bg1"/>
                </a:solidFill>
              </a:rPr>
              <a:t>1. Cosa è stato modificato rispetto al manuale precedente 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286627" y="2415853"/>
            <a:ext cx="4184035" cy="3880772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com’era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</a:rPr>
              <a:t>[Nel riportare il nome dell’editore] Si omettono tutte le espressioni che non hanno una funzione distintiva.</a:t>
            </a:r>
          </a:p>
          <a:p>
            <a:pPr marL="0" marR="0" lvl="0" indent="0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it-IT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La denominazione dell’editore si riporta nella forma più breve che ne permette l’identificazione</a:t>
            </a:r>
            <a:endParaRPr kumimoji="0" lang="it-IT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Es.: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Simone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Segnaposto contenuto 3"/>
          <p:cNvSpPr txBox="1">
            <a:spLocks/>
          </p:cNvSpPr>
          <p:nvPr/>
        </p:nvSpPr>
        <p:spPr>
          <a:xfrm>
            <a:off x="4711099" y="2393887"/>
            <a:ext cx="4184034" cy="3880773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com’è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 pitchFamily="34" charset="0"/>
              </a:rPr>
              <a:t>Si omettono tutte le espressioni che non hanno una funzione distintiva, mentre si riportano le espressioni che caratterizzano un settore specifico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it-IT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Es.: </a:t>
            </a:r>
            <a:r>
              <a:rPr lang="it-IT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Simone formazione</a:t>
            </a:r>
            <a:endParaRPr kumimoji="0" lang="it-IT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8" name="Segnaposto contenuto 2"/>
          <p:cNvSpPr txBox="1">
            <a:spLocks/>
          </p:cNvSpPr>
          <p:nvPr/>
        </p:nvSpPr>
        <p:spPr>
          <a:xfrm>
            <a:off x="251520" y="1428781"/>
            <a:ext cx="4184035" cy="3880772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com’era …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 sul periodico compaiono più editori, si sceglie quello che ha maggior rilievo tipografico;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se non c’è distinzione, si sceglie quello che compare per primo.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L’omissione degli altri può essere indicata con: [etc.].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Segnaposto contenuto 3"/>
          <p:cNvSpPr txBox="1">
            <a:spLocks/>
          </p:cNvSpPr>
          <p:nvPr/>
        </p:nvSpPr>
        <p:spPr>
          <a:xfrm>
            <a:off x="4592919" y="1428781"/>
            <a:ext cx="4256042" cy="3890175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com’è …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 sul periodico compaiono più editori, si sceglie quello che è presentato con maggior rilievo tipografico;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lang="it-IT" b="1" dirty="0">
                <a:solidFill>
                  <a:sysClr val="windowText" lastClr="000000"/>
                </a:solidFill>
                <a:latin typeface="Trebuchet MS" panose="020B0603020202020204"/>
              </a:rPr>
              <a:t>s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 non c’è distinzione,</a:t>
            </a:r>
            <a:r>
              <a:rPr kumimoji="0" lang="it-IT" sz="1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si sceglie quello che compare per primo, seguito obbligatoriamente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 [etc.].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55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0" name="Segnaposto contenuto 2"/>
          <p:cNvSpPr txBox="1">
            <a:spLocks/>
          </p:cNvSpPr>
          <p:nvPr/>
        </p:nvSpPr>
        <p:spPr>
          <a:xfrm>
            <a:off x="251520" y="1465046"/>
            <a:ext cx="4248472" cy="4196202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com’era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 non si conosce il nome dell’editore si riporta tra parentesi quadre </a:t>
            </a: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l’abbreviazione [s.n.].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Segnaposto contenuto 3"/>
          <p:cNvSpPr txBox="1">
            <a:spLocks/>
          </p:cNvSpPr>
          <p:nvPr/>
        </p:nvSpPr>
        <p:spPr>
          <a:xfrm>
            <a:off x="4644008" y="1465045"/>
            <a:ext cx="4328050" cy="4196203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com’è …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Qualora non si riesca in alcun modo ad identificare il nome dell’editore, si riporta tra parentesi quadre l’abbreviazione [s.n.]. </a:t>
            </a:r>
          </a:p>
          <a:p>
            <a:pPr marL="0" marR="0" lvl="0" indent="0" algn="l" defTabSz="457200" rtl="0" eaLnBrk="1" fontAlgn="auto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Inoltre, quando l’Ente autore è anche editore, seppur la sua funzione non è esplicitata nelle fonti della descrizione, lo si inserisce anche nel campo “Editore”. </a:t>
            </a:r>
            <a:endParaRPr kumimoji="0" lang="it-IT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21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286627" y="919475"/>
            <a:ext cx="8596668" cy="1320800"/>
          </a:xfrm>
          <a:prstGeom prst="rect">
            <a:avLst/>
          </a:prstGeom>
          <a:solidFill>
            <a:srgbClr val="0070C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solidFill>
                  <a:schemeClr val="bg1"/>
                </a:solidFill>
              </a:rPr>
              <a:t>2: Quali sono le novità introdotte nel nuovo manuale</a:t>
            </a:r>
            <a:endParaRPr lang="it-IT" sz="2800" dirty="0">
              <a:solidFill>
                <a:schemeClr val="bg1"/>
              </a:solidFill>
            </a:endParaRPr>
          </a:p>
        </p:txBody>
      </p:sp>
      <p:graphicFrame>
        <p:nvGraphicFramePr>
          <p:cNvPr id="14" name="Diagramma 13"/>
          <p:cNvGraphicFramePr/>
          <p:nvPr>
            <p:extLst>
              <p:ext uri="{D42A27DB-BD31-4B8C-83A1-F6EECF244321}">
                <p14:modId xmlns:p14="http://schemas.microsoft.com/office/powerpoint/2010/main" val="3746047822"/>
              </p:ext>
            </p:extLst>
          </p:nvPr>
        </p:nvGraphicFramePr>
        <p:xfrm>
          <a:off x="286627" y="2444649"/>
          <a:ext cx="8487759" cy="3765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260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1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1628801"/>
            <a:ext cx="7630616" cy="129614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4800" b="1" dirty="0" smtClean="0"/>
              <a:t>Luogo di pubblicazione</a:t>
            </a:r>
            <a:endParaRPr lang="it-IT" sz="48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4" name="Sottotitolo 2"/>
          <p:cNvSpPr txBox="1">
            <a:spLocks/>
          </p:cNvSpPr>
          <p:nvPr/>
        </p:nvSpPr>
        <p:spPr>
          <a:xfrm>
            <a:off x="840396" y="3284984"/>
            <a:ext cx="7836060" cy="22625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Cosa è stato modificato rispetto al manuale precedente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Quali sono le novità introdotte nel nuovo manuale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20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8" y="-6039057"/>
            <a:ext cx="9158200" cy="178871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6727"/>
            <a:ext cx="9169922" cy="224496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267274" y="0"/>
            <a:ext cx="7893888" cy="16251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7" y="25101"/>
            <a:ext cx="1111477" cy="439034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" y="6660456"/>
            <a:ext cx="9169922" cy="19754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9" y="6472204"/>
            <a:ext cx="9144000" cy="188252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286627" y="919475"/>
            <a:ext cx="8596668" cy="1320800"/>
          </a:xfrm>
          <a:prstGeom prst="rect">
            <a:avLst/>
          </a:prstGeom>
          <a:solidFill>
            <a:srgbClr val="0070C0"/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 smtClean="0">
                <a:solidFill>
                  <a:schemeClr val="bg1"/>
                </a:solidFill>
              </a:rPr>
              <a:t>1. Cosa è stato modificato rispetto al manuale precedente 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286627" y="2468650"/>
            <a:ext cx="4184035" cy="3880772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com’era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Il luogo di pubblicazione è dato nella forma in cui appare nel periodico.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Segnaposto contenuto 3"/>
          <p:cNvSpPr txBox="1">
            <a:spLocks/>
          </p:cNvSpPr>
          <p:nvPr/>
        </p:nvSpPr>
        <p:spPr>
          <a:xfrm>
            <a:off x="4699265" y="2468650"/>
            <a:ext cx="4184034" cy="3880773"/>
          </a:xfrm>
          <a:prstGeom prst="rect">
            <a:avLst/>
          </a:prstGeom>
          <a:solidFill>
            <a:schemeClr val="bg1"/>
          </a:solidFill>
          <a:ln w="57150" cap="rnd" cmpd="sng" algn="ctr">
            <a:solidFill>
              <a:srgbClr val="90C226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com’è 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Il nome del luogo si riporta nella forma corretta, anche se questa dovesse presentarsi nelle fonti della descrizione con errori di ortografia.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7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9" grpId="0" animBg="1"/>
    </p:bldLst>
  </p:timing>
</p:sld>
</file>

<file path=ppt/theme/theme1.xml><?xml version="1.0" encoding="utf-8"?>
<a:theme xmlns:a="http://schemas.openxmlformats.org/drawingml/2006/main" name="ACN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NP.potx" id="{D81835BB-65B7-41F4-9F66-CAB5E2345396}" vid="{0F493D49-7CD4-4ECF-9F50-1FCA1D5037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519BB6-FA83-4C7A-A5C3-FEA49DBE1C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ACNP</Template>
  <TotalTime>0</TotalTime>
  <Words>1163</Words>
  <Application>Microsoft Office PowerPoint</Application>
  <PresentationFormat>Presentazione su schermo (4:3)</PresentationFormat>
  <Paragraphs>133</Paragraphs>
  <Slides>23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1" baseType="lpstr">
      <vt:lpstr>Arial</vt:lpstr>
      <vt:lpstr>Calibri</vt:lpstr>
      <vt:lpstr>Garamond</vt:lpstr>
      <vt:lpstr>Times New Roman</vt:lpstr>
      <vt:lpstr>Trebuchet MS</vt:lpstr>
      <vt:lpstr>Wingdings</vt:lpstr>
      <vt:lpstr>Wingdings 3</vt:lpstr>
      <vt:lpstr>ACNP</vt:lpstr>
      <vt:lpstr>ACNP revisionato:  le regole e i periodici elettronici</vt:lpstr>
      <vt:lpstr>… una breve introduzione</vt:lpstr>
      <vt:lpstr>Editore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Luogo di pubblicazione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campo Note: le modifiche</vt:lpstr>
      <vt:lpstr>… e le novità </vt:lpstr>
      <vt:lpstr>Il campo Paese: le modifiche</vt:lpstr>
      <vt:lpstr>Presentazione standard di PowerPoint</vt:lpstr>
      <vt:lpstr>… e le novità </vt:lpstr>
      <vt:lpstr>Il campo Periodicità: le novità </vt:lpstr>
      <vt:lpstr>La Classificazione decimale Dewey: le novità </vt:lpstr>
      <vt:lpstr>Grazie per l’attenzione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2016-12-06T10:21:50Z</dcterms:created>
  <dcterms:modified xsi:type="dcterms:W3CDTF">2019-02-28T13:16:47Z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TC024787149991</vt:lpwstr>
  </property>
</Properties>
</file>